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74" r:id="rId3"/>
    <p:sldId id="257" r:id="rId4"/>
    <p:sldId id="258" r:id="rId5"/>
    <p:sldId id="275" r:id="rId6"/>
    <p:sldId id="259" r:id="rId7"/>
    <p:sldId id="260" r:id="rId8"/>
    <p:sldId id="261" r:id="rId9"/>
    <p:sldId id="262" r:id="rId10"/>
    <p:sldId id="278" r:id="rId11"/>
    <p:sldId id="263" r:id="rId12"/>
    <p:sldId id="264" r:id="rId13"/>
    <p:sldId id="276" r:id="rId14"/>
    <p:sldId id="277" r:id="rId15"/>
    <p:sldId id="265" r:id="rId16"/>
    <p:sldId id="279" r:id="rId17"/>
    <p:sldId id="266" r:id="rId18"/>
    <p:sldId id="267" r:id="rId19"/>
    <p:sldId id="280" r:id="rId20"/>
    <p:sldId id="268" r:id="rId21"/>
    <p:sldId id="281" r:id="rId22"/>
    <p:sldId id="272" r:id="rId23"/>
    <p:sldId id="273" r:id="rId24"/>
    <p:sldId id="271" r:id="rId25"/>
    <p:sldId id="269" r:id="rId26"/>
    <p:sldId id="270"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76095" autoAdjust="0"/>
  </p:normalViewPr>
  <p:slideViewPr>
    <p:cSldViewPr>
      <p:cViewPr varScale="1">
        <p:scale>
          <a:sx n="85" d="100"/>
          <a:sy n="85" d="100"/>
        </p:scale>
        <p:origin x="-172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C49C5DA-75D0-4652-B46D-FDD1128B64A6}" type="datetimeFigureOut">
              <a:rPr lang="en-US" smtClean="0"/>
              <a:t>3/3/2015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2F97A7E-AD1E-4116-B74A-C56D532C7C77}" type="slidenum">
              <a:rPr lang="en-US" smtClean="0"/>
              <a:t>‹#›</a:t>
            </a:fld>
            <a:endParaRPr lang="en-US"/>
          </a:p>
        </p:txBody>
      </p:sp>
    </p:spTree>
    <p:extLst>
      <p:ext uri="{BB962C8B-B14F-4D97-AF65-F5344CB8AC3E}">
        <p14:creationId xmlns:p14="http://schemas.microsoft.com/office/powerpoint/2010/main" val="195571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1</a:t>
            </a:fld>
            <a:endParaRPr lang="en-US"/>
          </a:p>
        </p:txBody>
      </p:sp>
    </p:spTree>
    <p:extLst>
      <p:ext uri="{BB962C8B-B14F-4D97-AF65-F5344CB8AC3E}">
        <p14:creationId xmlns:p14="http://schemas.microsoft.com/office/powerpoint/2010/main" val="160331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yourself the following:</a:t>
            </a:r>
          </a:p>
          <a:p>
            <a:endParaRPr lang="en-US" dirty="0" smtClean="0"/>
          </a:p>
          <a:p>
            <a:r>
              <a:rPr lang="en-US" b="1" dirty="0" smtClean="0"/>
              <a:t>Bullet 1: </a:t>
            </a:r>
            <a:r>
              <a:rPr lang="en-US" dirty="0" smtClean="0"/>
              <a:t>Might tools or other objects fall from above and strike your head? This may involve work stations or traffic routes located under catwalks or conveyor belts, construction, trenching, utility work, etc.</a:t>
            </a:r>
          </a:p>
          <a:p>
            <a:r>
              <a:rPr lang="en-US" b="1" dirty="0" smtClean="0"/>
              <a:t>Bullet 2: </a:t>
            </a:r>
            <a:r>
              <a:rPr lang="en-US" dirty="0" smtClean="0"/>
              <a:t>Is your head, when you stand or bend, near exposed beams, machine parts, pipes, etc.? This may be a construction area, confined space operations, building maintenance, </a:t>
            </a:r>
            <a:r>
              <a:rPr lang="en-US" dirty="0" err="1" smtClean="0"/>
              <a:t>etc</a:t>
            </a:r>
            <a:endParaRPr lang="en-US" dirty="0" smtClean="0"/>
          </a:p>
          <a:p>
            <a:r>
              <a:rPr lang="en-US" b="1" dirty="0" smtClean="0"/>
              <a:t>Bullet 3: </a:t>
            </a:r>
            <a:r>
              <a:rPr lang="en-US" dirty="0" smtClean="0"/>
              <a:t>Do you work with or near exposed electrical wiring or components? This may include building maintenance; utility work; construction; wiring; work on or near communications, computer, or other high tech equipment; arc or resistance welding; etc.</a:t>
            </a:r>
          </a:p>
        </p:txBody>
      </p:sp>
      <p:sp>
        <p:nvSpPr>
          <p:cNvPr id="4" name="Slide Number Placeholder 3"/>
          <p:cNvSpPr>
            <a:spLocks noGrp="1"/>
          </p:cNvSpPr>
          <p:nvPr>
            <p:ph type="sldNum" sz="quarter" idx="10"/>
          </p:nvPr>
        </p:nvSpPr>
        <p:spPr/>
        <p:txBody>
          <a:bodyPr/>
          <a:lstStyle/>
          <a:p>
            <a:fld id="{02F97A7E-AD1E-4116-B74A-C56D532C7C77}" type="slidenum">
              <a:rPr lang="en-US" smtClean="0"/>
              <a:t>10</a:t>
            </a:fld>
            <a:endParaRPr lang="en-US"/>
          </a:p>
        </p:txBody>
      </p:sp>
    </p:spTree>
    <p:extLst>
      <p:ext uri="{BB962C8B-B14F-4D97-AF65-F5344CB8AC3E}">
        <p14:creationId xmlns:p14="http://schemas.microsoft.com/office/powerpoint/2010/main" val="390592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11</a:t>
            </a:fld>
            <a:endParaRPr lang="en-US"/>
          </a:p>
        </p:txBody>
      </p:sp>
    </p:spTree>
    <p:extLst>
      <p:ext uri="{BB962C8B-B14F-4D97-AF65-F5344CB8AC3E}">
        <p14:creationId xmlns:p14="http://schemas.microsoft.com/office/powerpoint/2010/main" val="180908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particular hazard, you may need safety glasses with side shields, goggles, or a full face shield. Tinted or shaded lenses may be needed for protection against</a:t>
            </a:r>
            <a:r>
              <a:rPr lang="en-US" baseline="0" dirty="0" smtClean="0"/>
              <a:t> glare or specially numbered lens for protection from radiant energy (welding </a:t>
            </a:r>
            <a:r>
              <a:rPr lang="en-US" baseline="0" dirty="0" err="1" smtClean="0"/>
              <a:t>etc</a:t>
            </a:r>
            <a:r>
              <a:rPr lang="en-US" baseline="0" dirty="0" smtClean="0"/>
              <a:t>). Keep in mind that tinted or shaded lenses may limit your vision moving from bright to dim/low light areas.</a:t>
            </a:r>
            <a:endParaRPr lang="en-US" dirty="0" smtClean="0"/>
          </a:p>
          <a:p>
            <a:endParaRPr lang="en-US" dirty="0" smtClean="0"/>
          </a:p>
          <a:p>
            <a:r>
              <a:rPr lang="en-US" dirty="0" smtClean="0"/>
              <a:t>We'll give you the right kind for the job you're doing. If you wear goggles, there are several types. With acids and some other chemicals, you may need special splash resistant goggles. </a:t>
            </a:r>
          </a:p>
          <a:p>
            <a:endParaRPr lang="en-US" dirty="0" smtClean="0"/>
          </a:p>
          <a:p>
            <a:r>
              <a:rPr lang="en-US" dirty="0" smtClean="0"/>
              <a:t>NOTE: </a:t>
            </a:r>
            <a:r>
              <a:rPr lang="en-US" b="1" dirty="0" smtClean="0"/>
              <a:t>Don't wear contact lenses </a:t>
            </a:r>
            <a:r>
              <a:rPr lang="en-US" dirty="0" smtClean="0"/>
              <a:t>on a construction site unless approved by a doctor.</a:t>
            </a:r>
          </a:p>
          <a:p>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12</a:t>
            </a:fld>
            <a:endParaRPr lang="en-US"/>
          </a:p>
        </p:txBody>
      </p:sp>
    </p:spTree>
    <p:extLst>
      <p:ext uri="{BB962C8B-B14F-4D97-AF65-F5344CB8AC3E}">
        <p14:creationId xmlns:p14="http://schemas.microsoft.com/office/powerpoint/2010/main" val="4073408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following when determining if you need eye protection:</a:t>
            </a:r>
          </a:p>
          <a:p>
            <a:endParaRPr lang="en-US" dirty="0" smtClean="0"/>
          </a:p>
          <a:p>
            <a:pPr marL="241653" indent="-241653">
              <a:buAutoNum type="arabicPeriod"/>
            </a:pPr>
            <a:r>
              <a:rPr lang="en-US" dirty="0" smtClean="0"/>
              <a:t>Tasks that might produce airborne dust or flying particles - Sawing, cutting, drilling, sanding, grinding, hammering, chopping, abrasive blasting, punch press operations.</a:t>
            </a:r>
          </a:p>
          <a:p>
            <a:pPr marL="241653" indent="-241653">
              <a:buAutoNum type="arabicPeriod"/>
            </a:pPr>
            <a:r>
              <a:rPr lang="en-US" dirty="0" smtClean="0"/>
              <a:t>Working or handle, hazardous liquid chemicals or encounter blood splashes - Pouring, mixing, painting, cleaning, syphoning, dip tank operations, and health care services.</a:t>
            </a:r>
          </a:p>
          <a:p>
            <a:pPr marL="241653" indent="-241653">
              <a:buAutoNum type="arabicPeriod"/>
            </a:pPr>
            <a:r>
              <a:rPr lang="en-US" dirty="0" smtClean="0"/>
              <a:t>How about being exposed to operations that have intense light or lasers - Welding, cutting, brazing and laser operations.</a:t>
            </a:r>
          </a:p>
        </p:txBody>
      </p:sp>
      <p:sp>
        <p:nvSpPr>
          <p:cNvPr id="4" name="Slide Number Placeholder 3"/>
          <p:cNvSpPr>
            <a:spLocks noGrp="1"/>
          </p:cNvSpPr>
          <p:nvPr>
            <p:ph type="sldNum" sz="quarter" idx="10"/>
          </p:nvPr>
        </p:nvSpPr>
        <p:spPr/>
        <p:txBody>
          <a:bodyPr/>
          <a:lstStyle/>
          <a:p>
            <a:fld id="{02F97A7E-AD1E-4116-B74A-C56D532C7C77}" type="slidenum">
              <a:rPr lang="en-US" smtClean="0"/>
              <a:t>13</a:t>
            </a:fld>
            <a:endParaRPr lang="en-US"/>
          </a:p>
        </p:txBody>
      </p:sp>
    </p:spTree>
    <p:extLst>
      <p:ext uri="{BB962C8B-B14F-4D97-AF65-F5344CB8AC3E}">
        <p14:creationId xmlns:p14="http://schemas.microsoft.com/office/powerpoint/2010/main" val="118433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Bullet 1</a:t>
            </a:r>
          </a:p>
          <a:p>
            <a:r>
              <a:rPr lang="en-US" dirty="0" smtClean="0"/>
              <a:t>Do you handle, or work near employees who handle, hazardous liquid chemicals?</a:t>
            </a:r>
          </a:p>
          <a:p>
            <a:r>
              <a:rPr lang="en-US" b="1" u="sng" dirty="0" smtClean="0"/>
              <a:t>Bullet 2</a:t>
            </a:r>
          </a:p>
          <a:p>
            <a:r>
              <a:rPr lang="en-US" dirty="0" smtClean="0"/>
              <a:t>Is your face exposed to extreme heat?</a:t>
            </a:r>
          </a:p>
          <a:p>
            <a:r>
              <a:rPr lang="en-US" b="1" dirty="0" smtClean="0"/>
              <a:t>Bullet 3</a:t>
            </a:r>
          </a:p>
          <a:p>
            <a:r>
              <a:rPr lang="en-US" dirty="0" smtClean="0"/>
              <a:t>Is your face exposed to other potential irritants?</a:t>
            </a:r>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14</a:t>
            </a:fld>
            <a:endParaRPr lang="en-US"/>
          </a:p>
        </p:txBody>
      </p:sp>
    </p:spTree>
    <p:extLst>
      <p:ext uri="{BB962C8B-B14F-4D97-AF65-F5344CB8AC3E}">
        <p14:creationId xmlns:p14="http://schemas.microsoft.com/office/powerpoint/2010/main" val="404890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wire mesh gloves if there's an extreme danger of cuts. </a:t>
            </a:r>
          </a:p>
          <a:p>
            <a:r>
              <a:rPr lang="en-US" dirty="0" smtClean="0"/>
              <a:t>Use insulated rubber gloves (with canvas or leather outer gloves) for electrical work. </a:t>
            </a:r>
          </a:p>
          <a:p>
            <a:r>
              <a:rPr lang="en-US" dirty="0" smtClean="0"/>
              <a:t>Use non-flammable gloves when welding. </a:t>
            </a:r>
          </a:p>
          <a:p>
            <a:r>
              <a:rPr lang="en-US" dirty="0" smtClean="0"/>
              <a:t>Only special chemical resistant gloves (rubber or plastic) will protect you from chemicals. Different types stop different chemicals from getting through to your skin. The package should tell you which chemicals the glove is designed for.</a:t>
            </a:r>
            <a:br>
              <a:rPr lang="en-US" dirty="0" smtClean="0"/>
            </a:br>
            <a:r>
              <a:rPr lang="en-US" dirty="0" smtClean="0"/>
              <a:t>Chemical resistant gloves break down over time. Then the chemicals start to get through. Don't use them beyond their intended service time (shown on the package).</a:t>
            </a:r>
          </a:p>
          <a:p>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15</a:t>
            </a:fld>
            <a:endParaRPr lang="en-US"/>
          </a:p>
        </p:txBody>
      </p:sp>
    </p:spTree>
    <p:extLst>
      <p:ext uri="{BB962C8B-B14F-4D97-AF65-F5344CB8AC3E}">
        <p14:creationId xmlns:p14="http://schemas.microsoft.com/office/powerpoint/2010/main" val="385274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yourself the following:</a:t>
            </a:r>
          </a:p>
          <a:p>
            <a:endParaRPr lang="en-US" dirty="0" smtClean="0"/>
          </a:p>
          <a:p>
            <a:pPr marL="241653" indent="-241653" defTabSz="966612">
              <a:buFontTx/>
              <a:buAutoNum type="arabicPeriod"/>
              <a:defRPr/>
            </a:pPr>
            <a:r>
              <a:rPr lang="en-US" dirty="0" smtClean="0"/>
              <a:t>Does your hands come into contact with tools or materials that might scrape, bruise, or cut? This may include grinding, sanding, sawing, hammering, material handling,</a:t>
            </a:r>
            <a:r>
              <a:rPr lang="en-US" baseline="0" dirty="0" smtClean="0"/>
              <a:t> etc.</a:t>
            </a:r>
            <a:endParaRPr lang="en-US" dirty="0" smtClean="0"/>
          </a:p>
          <a:p>
            <a:pPr marL="241653" indent="-241653" defTabSz="966612">
              <a:buFontTx/>
              <a:buAutoNum type="arabicPeriod"/>
              <a:defRPr/>
            </a:pPr>
            <a:r>
              <a:rPr lang="en-US" dirty="0" smtClean="0"/>
              <a:t>Do you handle chemicals that might irritate skin, or come into contact with blood?  This may involve pouring, mixing, painting, cleaning, syphoning, dip tank operations or nurses. </a:t>
            </a:r>
          </a:p>
          <a:p>
            <a:pPr marL="241653" indent="-241653" defTabSz="966612">
              <a:buFontTx/>
              <a:buAutoNum type="arabicPeriod"/>
              <a:defRPr/>
            </a:pPr>
            <a:r>
              <a:rPr lang="en-US" dirty="0" smtClean="0"/>
              <a:t>Do work procedures require you to place your hands and arms near extreme heat? This may apply to Welding, pouring molten metal, iron work, baking, cooking, drying</a:t>
            </a:r>
            <a:r>
              <a:rPr lang="en-US" baseline="0" dirty="0" smtClean="0"/>
              <a:t> or other operations involving heat.</a:t>
            </a:r>
          </a:p>
          <a:p>
            <a:pPr marL="241653" indent="-241653" defTabSz="966612">
              <a:buFontTx/>
              <a:buAutoNum type="arabicPeriod"/>
              <a:defRPr/>
            </a:pPr>
            <a:r>
              <a:rPr lang="en-US" dirty="0" smtClean="0"/>
              <a:t>Are your hands and arms placed near exposed electrical wiring or components? Building maintenance; utility work; construction may involve operations that would require gloves specific for the work you are performing.</a:t>
            </a:r>
          </a:p>
          <a:p>
            <a:endParaRPr lang="en-US" b="1" u="sng" dirty="0" smtClean="0"/>
          </a:p>
        </p:txBody>
      </p:sp>
      <p:sp>
        <p:nvSpPr>
          <p:cNvPr id="4" name="Slide Number Placeholder 3"/>
          <p:cNvSpPr>
            <a:spLocks noGrp="1"/>
          </p:cNvSpPr>
          <p:nvPr>
            <p:ph type="sldNum" sz="quarter" idx="10"/>
          </p:nvPr>
        </p:nvSpPr>
        <p:spPr/>
        <p:txBody>
          <a:bodyPr/>
          <a:lstStyle/>
          <a:p>
            <a:fld id="{02F97A7E-AD1E-4116-B74A-C56D532C7C77}" type="slidenum">
              <a:rPr lang="en-US" smtClean="0"/>
              <a:t>16</a:t>
            </a:fld>
            <a:endParaRPr lang="en-US"/>
          </a:p>
        </p:txBody>
      </p:sp>
    </p:spTree>
    <p:extLst>
      <p:ext uri="{BB962C8B-B14F-4D97-AF65-F5344CB8AC3E}">
        <p14:creationId xmlns:p14="http://schemas.microsoft.com/office/powerpoint/2010/main" val="409199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17</a:t>
            </a:fld>
            <a:endParaRPr lang="en-US"/>
          </a:p>
        </p:txBody>
      </p:sp>
    </p:spTree>
    <p:extLst>
      <p:ext uri="{BB962C8B-B14F-4D97-AF65-F5344CB8AC3E}">
        <p14:creationId xmlns:p14="http://schemas.microsoft.com/office/powerpoint/2010/main" val="389961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18</a:t>
            </a:fld>
            <a:endParaRPr lang="en-US"/>
          </a:p>
        </p:txBody>
      </p:sp>
    </p:spTree>
    <p:extLst>
      <p:ext uri="{BB962C8B-B14F-4D97-AF65-F5344CB8AC3E}">
        <p14:creationId xmlns:p14="http://schemas.microsoft.com/office/powerpoint/2010/main" val="429095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exposed to loud noise from machines, tools, music systems, etc.?</a:t>
            </a:r>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19</a:t>
            </a:fld>
            <a:endParaRPr lang="en-US"/>
          </a:p>
        </p:txBody>
      </p:sp>
    </p:spTree>
    <p:extLst>
      <p:ext uri="{BB962C8B-B14F-4D97-AF65-F5344CB8AC3E}">
        <p14:creationId xmlns:p14="http://schemas.microsoft.com/office/powerpoint/2010/main" val="243698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provided from Bureau of Labor Statistics and fluctuates annually.</a:t>
            </a:r>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2</a:t>
            </a:fld>
            <a:endParaRPr lang="en-US"/>
          </a:p>
        </p:txBody>
      </p:sp>
    </p:spTree>
    <p:extLst>
      <p:ext uri="{BB962C8B-B14F-4D97-AF65-F5344CB8AC3E}">
        <p14:creationId xmlns:p14="http://schemas.microsoft.com/office/powerpoint/2010/main" val="997046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20</a:t>
            </a:fld>
            <a:endParaRPr lang="en-US"/>
          </a:p>
        </p:txBody>
      </p:sp>
    </p:spTree>
    <p:extLst>
      <p:ext uri="{BB962C8B-B14F-4D97-AF65-F5344CB8AC3E}">
        <p14:creationId xmlns:p14="http://schemas.microsoft.com/office/powerpoint/2010/main" val="189235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types of PPE may be required depending on the work. This may include but not limited too welding jacket, respirator, chemical apron, coveralls/</a:t>
            </a:r>
            <a:r>
              <a:rPr lang="en-US" dirty="0" err="1" smtClean="0"/>
              <a:t>tyvek</a:t>
            </a:r>
            <a:r>
              <a:rPr lang="en-US" dirty="0" smtClean="0"/>
              <a:t> suit, fall protection (harness), etc.</a:t>
            </a:r>
          </a:p>
          <a:p>
            <a:endParaRPr lang="en-US" dirty="0" smtClean="0"/>
          </a:p>
          <a:p>
            <a:r>
              <a:rPr lang="en-US" dirty="0" smtClean="0"/>
              <a:t>Operations may include but are not limited to:</a:t>
            </a:r>
          </a:p>
          <a:p>
            <a:endParaRPr lang="en-US" dirty="0" smtClean="0"/>
          </a:p>
          <a:p>
            <a:r>
              <a:rPr lang="en-US" dirty="0" smtClean="0"/>
              <a:t>1. Pouring, mixing, painting, cleaning, syphoning, dip tank operations, machining, sawing, battery charging, installing fiberglass insulation, compressed air or gas operations.</a:t>
            </a:r>
          </a:p>
          <a:p>
            <a:r>
              <a:rPr lang="en-US" dirty="0" smtClean="0"/>
              <a:t>2. Cutting, grinding, sanding, sawing, glazing, material handling</a:t>
            </a:r>
          </a:p>
          <a:p>
            <a:r>
              <a:rPr lang="en-US" dirty="0" smtClean="0"/>
              <a:t>3. Welding, pouring molten metal, </a:t>
            </a:r>
            <a:r>
              <a:rPr lang="en-US" dirty="0" err="1" smtClean="0"/>
              <a:t>smithing</a:t>
            </a:r>
            <a:r>
              <a:rPr lang="en-US" dirty="0" smtClean="0"/>
              <a:t>, baking, cooking, drying</a:t>
            </a:r>
          </a:p>
          <a:p>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21</a:t>
            </a:fld>
            <a:endParaRPr lang="en-US"/>
          </a:p>
        </p:txBody>
      </p:sp>
    </p:spTree>
    <p:extLst>
      <p:ext uri="{BB962C8B-B14F-4D97-AF65-F5344CB8AC3E}">
        <p14:creationId xmlns:p14="http://schemas.microsoft.com/office/powerpoint/2010/main" val="47212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22</a:t>
            </a:fld>
            <a:endParaRPr lang="en-US"/>
          </a:p>
        </p:txBody>
      </p:sp>
    </p:spTree>
    <p:extLst>
      <p:ext uri="{BB962C8B-B14F-4D97-AF65-F5344CB8AC3E}">
        <p14:creationId xmlns:p14="http://schemas.microsoft.com/office/powerpoint/2010/main" val="1504283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23</a:t>
            </a:fld>
            <a:endParaRPr lang="en-US"/>
          </a:p>
        </p:txBody>
      </p:sp>
    </p:spTree>
    <p:extLst>
      <p:ext uri="{BB962C8B-B14F-4D97-AF65-F5344CB8AC3E}">
        <p14:creationId xmlns:p14="http://schemas.microsoft.com/office/powerpoint/2010/main" val="196511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t>Impact hazards</a:t>
            </a:r>
          </a:p>
          <a:p>
            <a:r>
              <a:rPr lang="en-US" sz="900" dirty="0"/>
              <a:t>Falling objects or potential for dropping objects</a:t>
            </a:r>
            <a:r>
              <a:rPr lang="en-US" sz="900" dirty="0" smtClean="0"/>
              <a:t>. </a:t>
            </a:r>
          </a:p>
          <a:p>
            <a:r>
              <a:rPr lang="en-US" sz="900" b="1" dirty="0" smtClean="0"/>
              <a:t>Penetration </a:t>
            </a:r>
            <a:r>
              <a:rPr lang="en-US" sz="900" b="1" dirty="0"/>
              <a:t>Hazards</a:t>
            </a:r>
          </a:p>
          <a:p>
            <a:r>
              <a:rPr lang="en-US" sz="900" dirty="0"/>
              <a:t>Objects or machinery that may cause punctures, cuts, or abrasions.</a:t>
            </a:r>
          </a:p>
          <a:p>
            <a:r>
              <a:rPr lang="en-US" sz="900" b="1" dirty="0"/>
              <a:t>Compression Hazards</a:t>
            </a:r>
          </a:p>
          <a:p>
            <a:r>
              <a:rPr lang="en-US" sz="900" dirty="0"/>
              <a:t>Machinery/heavy objects that may roll over and crush or pinch feet.</a:t>
            </a:r>
          </a:p>
          <a:p>
            <a:r>
              <a:rPr lang="en-US" sz="900" b="1" dirty="0"/>
              <a:t>Chemical Hazards</a:t>
            </a:r>
          </a:p>
          <a:p>
            <a:pPr marL="181240" indent="-181240">
              <a:buFont typeface="Arial" pitchFamily="34" charset="0"/>
              <a:buChar char="•"/>
            </a:pPr>
            <a:r>
              <a:rPr lang="en-US" sz="900" dirty="0"/>
              <a:t>Chemical exposures from inhalation or contact with the skin and eyes. </a:t>
            </a:r>
          </a:p>
          <a:p>
            <a:pPr marL="181240" indent="-181240">
              <a:buFont typeface="Arial" pitchFamily="34" charset="0"/>
              <a:buChar char="•"/>
            </a:pPr>
            <a:r>
              <a:rPr lang="en-US" sz="900" dirty="0"/>
              <a:t>Areas and departments must maintain a current list of hazardous chemicals used in their local operations.</a:t>
            </a:r>
          </a:p>
          <a:p>
            <a:pPr marL="181240" indent="-181240">
              <a:buFont typeface="Arial" pitchFamily="34" charset="0"/>
              <a:buChar char="•"/>
            </a:pPr>
            <a:r>
              <a:rPr lang="en-US" sz="900" dirty="0"/>
              <a:t>Area and department supervisors are responsible for conducting, maintaining, and updating the inventory for the employees work location.</a:t>
            </a:r>
          </a:p>
          <a:p>
            <a:r>
              <a:rPr lang="en-US" sz="900" b="1" dirty="0"/>
              <a:t>NOTE: Safety Data Sheets</a:t>
            </a:r>
          </a:p>
          <a:p>
            <a:r>
              <a:rPr lang="en-US" sz="900" dirty="0"/>
              <a:t>It is the responsibility of the supervisor to ensure that SDSs for all hazardous substances identified on the hazardous materials inventory are available and accessible to all employees when they would be working with chemicals.</a:t>
            </a:r>
          </a:p>
          <a:p>
            <a:r>
              <a:rPr lang="en-US" sz="900" dirty="0"/>
              <a:t>SDSs contain important information on appropriate PPE.</a:t>
            </a:r>
          </a:p>
          <a:p>
            <a:r>
              <a:rPr lang="en-US" sz="900" b="1" dirty="0"/>
              <a:t>Heat Hazards</a:t>
            </a:r>
          </a:p>
          <a:p>
            <a:r>
              <a:rPr lang="en-US" sz="900" dirty="0"/>
              <a:t>Hot work areas and sources of high temperature that could result in burns, eye injury, or ignition of PPE.</a:t>
            </a:r>
          </a:p>
          <a:p>
            <a:r>
              <a:rPr lang="en-US" sz="900" b="1" dirty="0"/>
              <a:t>Harmful Dust</a:t>
            </a:r>
          </a:p>
          <a:p>
            <a:r>
              <a:rPr lang="en-US" sz="900" dirty="0"/>
              <a:t>Dust from sandblasting, sawing, grinding, or other generation of airborne dust.</a:t>
            </a:r>
          </a:p>
          <a:p>
            <a:r>
              <a:rPr lang="en-US" sz="900" b="1" dirty="0"/>
              <a:t>Optical Radiation</a:t>
            </a:r>
          </a:p>
          <a:p>
            <a:r>
              <a:rPr lang="en-US" sz="900" dirty="0"/>
              <a:t>Sources of light radiation (welding, cutting, lasers, high intensity lights).</a:t>
            </a:r>
          </a:p>
          <a:p>
            <a:r>
              <a:rPr lang="en-US" sz="900" b="1" dirty="0"/>
              <a:t>Biological Hazards</a:t>
            </a:r>
          </a:p>
          <a:p>
            <a:r>
              <a:rPr lang="en-US" sz="900" dirty="0"/>
              <a:t>Exposures to blood or other body fluids, mold, or other biological exposures.</a:t>
            </a:r>
          </a:p>
          <a:p>
            <a:r>
              <a:rPr lang="en-US" sz="900" b="1" dirty="0"/>
              <a:t>Noise Hazards</a:t>
            </a:r>
          </a:p>
          <a:p>
            <a:r>
              <a:rPr lang="en-US" sz="900" dirty="0"/>
              <a:t>Excessive noise (louder than a hair dryer).</a:t>
            </a:r>
          </a:p>
          <a:p>
            <a:r>
              <a:rPr lang="en-US" sz="900" b="1" dirty="0"/>
              <a:t>Electrical Hazards</a:t>
            </a:r>
          </a:p>
          <a:p>
            <a:r>
              <a:rPr lang="en-US" sz="900" dirty="0"/>
              <a:t>Electrical panels, any equipment that has to be energized to perform service/maintenance work</a:t>
            </a:r>
          </a:p>
        </p:txBody>
      </p:sp>
      <p:sp>
        <p:nvSpPr>
          <p:cNvPr id="4" name="Slide Number Placeholder 3"/>
          <p:cNvSpPr>
            <a:spLocks noGrp="1"/>
          </p:cNvSpPr>
          <p:nvPr>
            <p:ph type="sldNum" sz="quarter" idx="10"/>
          </p:nvPr>
        </p:nvSpPr>
        <p:spPr/>
        <p:txBody>
          <a:bodyPr/>
          <a:lstStyle/>
          <a:p>
            <a:fld id="{02F97A7E-AD1E-4116-B74A-C56D532C7C77}" type="slidenum">
              <a:rPr lang="en-US" smtClean="0"/>
              <a:t>24</a:t>
            </a:fld>
            <a:endParaRPr lang="en-US"/>
          </a:p>
        </p:txBody>
      </p:sp>
    </p:spTree>
    <p:extLst>
      <p:ext uri="{BB962C8B-B14F-4D97-AF65-F5344CB8AC3E}">
        <p14:creationId xmlns:p14="http://schemas.microsoft.com/office/powerpoint/2010/main" val="3044101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For personnel who work at Physical Plant Operations (PPO) some PPE is available through the warehouse. Check with your supervisor for availability.</a:t>
            </a:r>
          </a:p>
          <a:p>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25</a:t>
            </a:fld>
            <a:endParaRPr lang="en-US"/>
          </a:p>
        </p:txBody>
      </p:sp>
    </p:spTree>
    <p:extLst>
      <p:ext uri="{BB962C8B-B14F-4D97-AF65-F5344CB8AC3E}">
        <p14:creationId xmlns:p14="http://schemas.microsoft.com/office/powerpoint/2010/main" val="28546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26</a:t>
            </a:fld>
            <a:endParaRPr lang="en-US"/>
          </a:p>
        </p:txBody>
      </p:sp>
    </p:spTree>
    <p:extLst>
      <p:ext uri="{BB962C8B-B14F-4D97-AF65-F5344CB8AC3E}">
        <p14:creationId xmlns:p14="http://schemas.microsoft.com/office/powerpoint/2010/main" val="269720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itchFamily="34" charset="0"/>
              <a:buChar char="•"/>
            </a:pPr>
            <a:r>
              <a:rPr lang="en-US" dirty="0" smtClean="0"/>
              <a:t>Engineering controls involve physically changing a machine or work environment. </a:t>
            </a:r>
          </a:p>
          <a:p>
            <a:pPr marL="181240" indent="-181240">
              <a:buFont typeface="Arial" pitchFamily="34" charset="0"/>
              <a:buChar char="•"/>
            </a:pPr>
            <a:r>
              <a:rPr lang="en-US" dirty="0" smtClean="0"/>
              <a:t>Administrative controls involve changing how or when employees do their jobs, such as scheduling work and rotating employees to reduce exposures.</a:t>
            </a:r>
          </a:p>
          <a:p>
            <a:pPr marL="181240" indent="-181240">
              <a:buFont typeface="Arial" pitchFamily="34" charset="0"/>
              <a:buChar char="•"/>
            </a:pPr>
            <a:r>
              <a:rPr lang="en-US" dirty="0" smtClean="0"/>
              <a:t>Work practices involve training workers how to perform tasks in ways that reduce their exposure to workplace hazards.</a:t>
            </a:r>
          </a:p>
          <a:p>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3</a:t>
            </a:fld>
            <a:endParaRPr lang="en-US"/>
          </a:p>
        </p:txBody>
      </p:sp>
    </p:spTree>
    <p:extLst>
      <p:ext uri="{BB962C8B-B14F-4D97-AF65-F5344CB8AC3E}">
        <p14:creationId xmlns:p14="http://schemas.microsoft.com/office/powerpoint/2010/main" val="212697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4</a:t>
            </a:fld>
            <a:endParaRPr lang="en-US"/>
          </a:p>
        </p:txBody>
      </p:sp>
    </p:spTree>
    <p:extLst>
      <p:ext uri="{BB962C8B-B14F-4D97-AF65-F5344CB8AC3E}">
        <p14:creationId xmlns:p14="http://schemas.microsoft.com/office/powerpoint/2010/main" val="181767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Article X in The</a:t>
            </a:r>
            <a:r>
              <a:rPr lang="en-US" baseline="0" dirty="0" smtClean="0"/>
              <a:t> Collective Bargaining Agreements, Safety Conditions of Employment, spells out the district &amp; employee responsibilities pertaining to PPE. This particular paragraph came from the OSS contract, OTBS has similar language. </a:t>
            </a:r>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dirty="0" smtClean="0"/>
              <a:t>Sometimes these things are true, but the inconvenience is a small price to pay for safety. A work related injury  may disable you for life. The right PPE used in an appropriate manner can reduce the danger of injury. In addition, codes, regulations, district policies, and contract language require the use of PPE.</a:t>
            </a:r>
          </a:p>
          <a:p>
            <a:endParaRPr lang="en-US" dirty="0"/>
          </a:p>
        </p:txBody>
      </p:sp>
      <p:sp>
        <p:nvSpPr>
          <p:cNvPr id="4" name="Slide Number Placeholder 3"/>
          <p:cNvSpPr>
            <a:spLocks noGrp="1"/>
          </p:cNvSpPr>
          <p:nvPr>
            <p:ph type="sldNum" sz="quarter" idx="10"/>
          </p:nvPr>
        </p:nvSpPr>
        <p:spPr/>
        <p:txBody>
          <a:bodyPr/>
          <a:lstStyle/>
          <a:p>
            <a:fld id="{02F97A7E-AD1E-4116-B74A-C56D532C7C77}" type="slidenum">
              <a:rPr lang="en-US" smtClean="0"/>
              <a:t>6</a:t>
            </a:fld>
            <a:endParaRPr lang="en-US"/>
          </a:p>
        </p:txBody>
      </p:sp>
    </p:spTree>
    <p:extLst>
      <p:ext uri="{BB962C8B-B14F-4D97-AF65-F5344CB8AC3E}">
        <p14:creationId xmlns:p14="http://schemas.microsoft.com/office/powerpoint/2010/main" val="253640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7</a:t>
            </a:fld>
            <a:endParaRPr lang="en-US"/>
          </a:p>
        </p:txBody>
      </p:sp>
    </p:spTree>
    <p:extLst>
      <p:ext uri="{BB962C8B-B14F-4D97-AF65-F5344CB8AC3E}">
        <p14:creationId xmlns:p14="http://schemas.microsoft.com/office/powerpoint/2010/main" val="266102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97A7E-AD1E-4116-B74A-C56D532C7C77}" type="slidenum">
              <a:rPr lang="en-US" smtClean="0"/>
              <a:t>8</a:t>
            </a:fld>
            <a:endParaRPr lang="en-US"/>
          </a:p>
        </p:txBody>
      </p:sp>
    </p:spTree>
    <p:extLst>
      <p:ext uri="{BB962C8B-B14F-4D97-AF65-F5344CB8AC3E}">
        <p14:creationId xmlns:p14="http://schemas.microsoft.com/office/powerpoint/2010/main" val="323100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Always inspect your hard hat shell and suspension before and after use. Look for:</a:t>
            </a:r>
          </a:p>
          <a:p>
            <a:endParaRPr lang="en-US" sz="1000" dirty="0" smtClean="0"/>
          </a:p>
          <a:p>
            <a:r>
              <a:rPr lang="en-US" dirty="0" smtClean="0"/>
              <a:t>•breakage or cracks in the shell and suspension</a:t>
            </a:r>
          </a:p>
          <a:p>
            <a:r>
              <a:rPr lang="en-US" dirty="0" smtClean="0"/>
              <a:t>•brittle, discolored or "chalky" plastic</a:t>
            </a:r>
          </a:p>
          <a:p>
            <a:r>
              <a:rPr lang="en-US" dirty="0" smtClean="0"/>
              <a:t>•loss of suspension flexibility</a:t>
            </a:r>
          </a:p>
          <a:p>
            <a:r>
              <a:rPr lang="en-US" dirty="0" smtClean="0"/>
              <a:t>•frayed suspension straps or stitching</a:t>
            </a:r>
          </a:p>
          <a:p>
            <a:endParaRPr lang="en-US" sz="1000" dirty="0" smtClean="0"/>
          </a:p>
          <a:p>
            <a:r>
              <a:rPr lang="en-US" dirty="0" smtClean="0"/>
              <a:t>The hardhat on the bottom has been painted making it difficult to detect cracks or other defects. Never paint a hard hat. Paint may chemically attack and damage the hard hat’s shell, thereby reducing the degree of protection originally provided.  </a:t>
            </a:r>
          </a:p>
          <a:p>
            <a:endParaRPr lang="en-US" sz="1000" dirty="0" smtClean="0"/>
          </a:p>
          <a:p>
            <a:r>
              <a:rPr lang="en-US" dirty="0" smtClean="0"/>
              <a:t>Do not alter, modify or drill holes in the hard hat shell in any manner unless specifically allowed by the written instructions that come with the hard hat or accessory. This will greatly reduce the degree of protection provided by the shell.</a:t>
            </a:r>
          </a:p>
          <a:p>
            <a:endParaRPr lang="en-US" sz="1000" dirty="0" smtClean="0"/>
          </a:p>
          <a:p>
            <a:r>
              <a:rPr lang="en-US" b="1" dirty="0" smtClean="0"/>
              <a:t>Note:</a:t>
            </a:r>
            <a:r>
              <a:rPr lang="en-US" dirty="0" smtClean="0"/>
              <a:t> Items such as gloves, cigarettes and earplugs should NEVER be stored between the suspension and the shell. This space is needed when the shell and suspension absorbs the energy of an impact. Such objects in this space can transmit large forces to the head and neck, resulting in serious injury or death.</a:t>
            </a:r>
          </a:p>
        </p:txBody>
      </p:sp>
      <p:sp>
        <p:nvSpPr>
          <p:cNvPr id="4" name="Slide Number Placeholder 3"/>
          <p:cNvSpPr>
            <a:spLocks noGrp="1"/>
          </p:cNvSpPr>
          <p:nvPr>
            <p:ph type="sldNum" sz="quarter" idx="10"/>
          </p:nvPr>
        </p:nvSpPr>
        <p:spPr/>
        <p:txBody>
          <a:bodyPr/>
          <a:lstStyle/>
          <a:p>
            <a:fld id="{02F97A7E-AD1E-4116-B74A-C56D532C7C77}" type="slidenum">
              <a:rPr lang="en-US" smtClean="0"/>
              <a:t>9</a:t>
            </a:fld>
            <a:endParaRPr lang="en-US"/>
          </a:p>
        </p:txBody>
      </p:sp>
    </p:spTree>
    <p:extLst>
      <p:ext uri="{BB962C8B-B14F-4D97-AF65-F5344CB8AC3E}">
        <p14:creationId xmlns:p14="http://schemas.microsoft.com/office/powerpoint/2010/main" val="266015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E496295-2538-49F1-A0C0-4AF49D6DB362}"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7F22-E5E8-4912-B4B5-F9454A8C57AF}"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96295-2538-49F1-A0C0-4AF49D6DB362}"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7F22-E5E8-4912-B4B5-F9454A8C57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96295-2538-49F1-A0C0-4AF49D6DB362}"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7F22-E5E8-4912-B4B5-F9454A8C57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96295-2538-49F1-A0C0-4AF49D6DB362}"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7F22-E5E8-4912-B4B5-F9454A8C57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E496295-2538-49F1-A0C0-4AF49D6DB362}" type="datetimeFigureOut">
              <a:rPr lang="en-US" smtClean="0"/>
              <a:t>3/3/2015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6967F22-E5E8-4912-B4B5-F9454A8C57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496295-2538-49F1-A0C0-4AF49D6DB362}"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67F22-E5E8-4912-B4B5-F9454A8C57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496295-2538-49F1-A0C0-4AF49D6DB362}"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67F22-E5E8-4912-B4B5-F9454A8C57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496295-2538-49F1-A0C0-4AF49D6DB362}"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67F22-E5E8-4912-B4B5-F9454A8C57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96295-2538-49F1-A0C0-4AF49D6DB362}"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67F22-E5E8-4912-B4B5-F9454A8C57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496295-2538-49F1-A0C0-4AF49D6DB362}"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67F22-E5E8-4912-B4B5-F9454A8C57AF}"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E496295-2538-49F1-A0C0-4AF49D6DB362}"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67F22-E5E8-4912-B4B5-F9454A8C57AF}"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75000"/>
              </a:schemeClr>
            </a:gs>
            <a:gs pos="100000">
              <a:schemeClr val="bg2">
                <a:lumMod val="50000"/>
                <a:lumOff val="50000"/>
              </a:schemeClr>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E496295-2538-49F1-A0C0-4AF49D6DB362}" type="datetimeFigureOut">
              <a:rPr lang="en-US" smtClean="0"/>
              <a:t>3/3/2015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6967F22-E5E8-4912-B4B5-F9454A8C57A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hyperlink" Target="http://www.osha.gov/dte/library/ppe_assessment/ppe_assessment.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4733692" cy="2274485"/>
          </a:xfrm>
        </p:spPr>
        <p:txBody>
          <a:bodyPr>
            <a:noAutofit/>
          </a:bodyPr>
          <a:lstStyle/>
          <a:p>
            <a:pPr algn="ctr"/>
            <a:r>
              <a:rPr lang="en-US" sz="4800" dirty="0" smtClean="0">
                <a:solidFill>
                  <a:schemeClr val="bg1"/>
                </a:solidFill>
              </a:rPr>
              <a:t>Personal Protective Equipment (PPE)</a:t>
            </a:r>
            <a:endParaRPr lang="en-US" sz="4800" dirty="0">
              <a:solidFill>
                <a:schemeClr val="bg1"/>
              </a:solidFill>
            </a:endParaRPr>
          </a:p>
        </p:txBody>
      </p:sp>
      <p:pic>
        <p:nvPicPr>
          <p:cNvPr id="2050" name="Picture 2" descr="http://dshw0ls21tjix.cloudfront.net/sites/default/files/page_images/personal-protective-equi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043" y="1447800"/>
            <a:ext cx="3855357" cy="3962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53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81800" cy="1447800"/>
          </a:xfrm>
        </p:spPr>
        <p:txBody>
          <a:bodyPr>
            <a:normAutofit fontScale="90000"/>
          </a:bodyPr>
          <a:lstStyle/>
          <a:p>
            <a:pPr algn="ctr"/>
            <a:r>
              <a:rPr lang="en-US" sz="4400" dirty="0">
                <a:solidFill>
                  <a:schemeClr val="bg1"/>
                </a:solidFill>
                <a:latin typeface="Arial" pitchFamily="34" charset="0"/>
                <a:cs typeface="Arial" pitchFamily="34" charset="0"/>
              </a:rPr>
              <a:t>Processes That May Require </a:t>
            </a:r>
            <a:r>
              <a:rPr lang="en-US" sz="4400" dirty="0" smtClean="0">
                <a:solidFill>
                  <a:schemeClr val="bg1"/>
                </a:solidFill>
                <a:latin typeface="Arial" pitchFamily="34" charset="0"/>
                <a:cs typeface="Arial" pitchFamily="34" charset="0"/>
              </a:rPr>
              <a:t>Head Protection</a:t>
            </a:r>
            <a:endParaRPr lang="en-US" sz="4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762000" y="2209800"/>
            <a:ext cx="7924800" cy="4191000"/>
          </a:xfrm>
        </p:spPr>
        <p:txBody>
          <a:bodyPr>
            <a:normAutofit/>
          </a:bodyPr>
          <a:lstStyle/>
          <a:p>
            <a:pPr marL="0" indent="0">
              <a:buNone/>
            </a:pPr>
            <a:r>
              <a:rPr lang="en-US" b="1" dirty="0" smtClean="0">
                <a:solidFill>
                  <a:schemeClr val="bg1"/>
                </a:solidFill>
                <a:latin typeface="Arial" pitchFamily="34" charset="0"/>
                <a:cs typeface="Arial" pitchFamily="34" charset="0"/>
              </a:rPr>
              <a:t>Can tools </a:t>
            </a:r>
            <a:r>
              <a:rPr lang="en-US" b="1" dirty="0">
                <a:solidFill>
                  <a:schemeClr val="bg1"/>
                </a:solidFill>
                <a:latin typeface="Arial" pitchFamily="34" charset="0"/>
                <a:cs typeface="Arial" pitchFamily="34" charset="0"/>
              </a:rPr>
              <a:t>or other objects fall from above </a:t>
            </a:r>
          </a:p>
          <a:p>
            <a:pPr>
              <a:buClr>
                <a:srgbClr val="FF0000"/>
              </a:buClr>
              <a:buFont typeface="Wingdings" pitchFamily="2" charset="2"/>
              <a:buChar char="q"/>
            </a:pPr>
            <a:r>
              <a:rPr lang="en-US" dirty="0" smtClean="0">
                <a:solidFill>
                  <a:schemeClr val="bg1"/>
                </a:solidFill>
                <a:latin typeface="Arial" pitchFamily="34" charset="0"/>
                <a:cs typeface="Arial" pitchFamily="34" charset="0"/>
              </a:rPr>
              <a:t>Work </a:t>
            </a:r>
            <a:r>
              <a:rPr lang="en-US" dirty="0">
                <a:solidFill>
                  <a:schemeClr val="bg1"/>
                </a:solidFill>
                <a:latin typeface="Arial" pitchFamily="34" charset="0"/>
                <a:cs typeface="Arial" pitchFamily="34" charset="0"/>
              </a:rPr>
              <a:t>stations or traffic routes located under catwalks or conveyor belts, construction, trenching, utility </a:t>
            </a:r>
            <a:r>
              <a:rPr lang="en-US" dirty="0" smtClean="0">
                <a:solidFill>
                  <a:schemeClr val="bg1"/>
                </a:solidFill>
                <a:latin typeface="Arial" pitchFamily="34" charset="0"/>
                <a:cs typeface="Arial" pitchFamily="34" charset="0"/>
              </a:rPr>
              <a:t>work</a:t>
            </a:r>
          </a:p>
          <a:p>
            <a:pPr marL="0" indent="0">
              <a:buNone/>
            </a:pPr>
            <a:r>
              <a:rPr lang="en-US" b="1" dirty="0">
                <a:solidFill>
                  <a:schemeClr val="bg1"/>
                </a:solidFill>
                <a:latin typeface="Arial" pitchFamily="34" charset="0"/>
                <a:cs typeface="Arial" pitchFamily="34" charset="0"/>
              </a:rPr>
              <a:t>Is your head near exposed beams, machine parts, pipes, </a:t>
            </a:r>
            <a:r>
              <a:rPr lang="en-US" b="1" dirty="0" smtClean="0">
                <a:solidFill>
                  <a:schemeClr val="bg1"/>
                </a:solidFill>
                <a:latin typeface="Arial" pitchFamily="34" charset="0"/>
                <a:cs typeface="Arial" pitchFamily="34" charset="0"/>
              </a:rPr>
              <a:t>etc.</a:t>
            </a:r>
          </a:p>
          <a:p>
            <a:pPr>
              <a:buClr>
                <a:srgbClr val="FF0000"/>
              </a:buClr>
              <a:buFont typeface="Wingdings" pitchFamily="2" charset="2"/>
              <a:buChar char="q"/>
            </a:pPr>
            <a:r>
              <a:rPr lang="en-US" dirty="0" smtClean="0">
                <a:solidFill>
                  <a:schemeClr val="bg1"/>
                </a:solidFill>
                <a:latin typeface="Arial" pitchFamily="34" charset="0"/>
                <a:cs typeface="Arial" pitchFamily="34" charset="0"/>
              </a:rPr>
              <a:t>Confined </a:t>
            </a:r>
            <a:r>
              <a:rPr lang="en-US" dirty="0">
                <a:solidFill>
                  <a:schemeClr val="bg1"/>
                </a:solidFill>
                <a:latin typeface="Arial" pitchFamily="34" charset="0"/>
                <a:cs typeface="Arial" pitchFamily="34" charset="0"/>
              </a:rPr>
              <a:t>space operations, building </a:t>
            </a:r>
            <a:r>
              <a:rPr lang="en-US" dirty="0" smtClean="0">
                <a:solidFill>
                  <a:schemeClr val="bg1"/>
                </a:solidFill>
                <a:latin typeface="Arial" pitchFamily="34" charset="0"/>
                <a:cs typeface="Arial" pitchFamily="34" charset="0"/>
              </a:rPr>
              <a:t>maintenance</a:t>
            </a:r>
          </a:p>
          <a:p>
            <a:pPr marL="0" indent="0">
              <a:buNone/>
            </a:pPr>
            <a:r>
              <a:rPr lang="en-US" b="1" dirty="0" smtClean="0">
                <a:solidFill>
                  <a:schemeClr val="bg1"/>
                </a:solidFill>
                <a:latin typeface="Arial" pitchFamily="34" charset="0"/>
                <a:cs typeface="Arial" pitchFamily="34" charset="0"/>
              </a:rPr>
              <a:t>Work </a:t>
            </a:r>
            <a:r>
              <a:rPr lang="en-US" b="1" dirty="0">
                <a:solidFill>
                  <a:schemeClr val="bg1"/>
                </a:solidFill>
                <a:latin typeface="Arial" pitchFamily="34" charset="0"/>
                <a:cs typeface="Arial" pitchFamily="34" charset="0"/>
              </a:rPr>
              <a:t>with or near exposed electrical wiring or components</a:t>
            </a:r>
            <a:endParaRPr lang="en-US" b="1" dirty="0" smtClean="0">
              <a:solidFill>
                <a:schemeClr val="bg1"/>
              </a:solidFill>
              <a:latin typeface="Arial" pitchFamily="34" charset="0"/>
              <a:cs typeface="Arial" pitchFamily="34" charset="0"/>
            </a:endParaRPr>
          </a:p>
          <a:p>
            <a:pPr>
              <a:buClr>
                <a:srgbClr val="FF0000"/>
              </a:buClr>
              <a:buFont typeface="Wingdings" pitchFamily="2" charset="2"/>
              <a:buChar char="q"/>
            </a:pPr>
            <a:r>
              <a:rPr lang="en-US" dirty="0">
                <a:solidFill>
                  <a:schemeClr val="bg1"/>
                </a:solidFill>
                <a:latin typeface="Arial" pitchFamily="34" charset="0"/>
                <a:cs typeface="Arial" pitchFamily="34" charset="0"/>
              </a:rPr>
              <a:t>Building </a:t>
            </a:r>
            <a:r>
              <a:rPr lang="en-US" dirty="0" smtClean="0">
                <a:solidFill>
                  <a:schemeClr val="bg1"/>
                </a:solidFill>
                <a:latin typeface="Arial" pitchFamily="34" charset="0"/>
                <a:cs typeface="Arial" pitchFamily="34" charset="0"/>
              </a:rPr>
              <a:t>maintenance, </a:t>
            </a:r>
            <a:r>
              <a:rPr lang="en-US" dirty="0">
                <a:solidFill>
                  <a:schemeClr val="bg1"/>
                </a:solidFill>
                <a:latin typeface="Arial" pitchFamily="34" charset="0"/>
                <a:cs typeface="Arial" pitchFamily="34" charset="0"/>
              </a:rPr>
              <a:t>utility </a:t>
            </a:r>
            <a:r>
              <a:rPr lang="en-US" dirty="0" smtClean="0">
                <a:solidFill>
                  <a:schemeClr val="bg1"/>
                </a:solidFill>
                <a:latin typeface="Arial" pitchFamily="34" charset="0"/>
                <a:cs typeface="Arial" pitchFamily="34" charset="0"/>
              </a:rPr>
              <a:t>work, </a:t>
            </a:r>
            <a:r>
              <a:rPr lang="en-US" dirty="0">
                <a:solidFill>
                  <a:schemeClr val="bg1"/>
                </a:solidFill>
                <a:latin typeface="Arial" pitchFamily="34" charset="0"/>
                <a:cs typeface="Arial" pitchFamily="34" charset="0"/>
              </a:rPr>
              <a:t>construction; </a:t>
            </a:r>
            <a:r>
              <a:rPr lang="en-US" dirty="0" smtClean="0">
                <a:solidFill>
                  <a:schemeClr val="bg1"/>
                </a:solidFill>
                <a:latin typeface="Arial" pitchFamily="34" charset="0"/>
                <a:cs typeface="Arial" pitchFamily="34" charset="0"/>
              </a:rPr>
              <a:t>exposed electrical work, </a:t>
            </a:r>
            <a:r>
              <a:rPr lang="en-US" dirty="0">
                <a:solidFill>
                  <a:schemeClr val="bg1"/>
                </a:solidFill>
                <a:latin typeface="Arial" pitchFamily="34" charset="0"/>
                <a:cs typeface="Arial" pitchFamily="34" charset="0"/>
              </a:rPr>
              <a:t>arc or resistance welding</a:t>
            </a:r>
          </a:p>
        </p:txBody>
      </p:sp>
    </p:spTree>
    <p:extLst>
      <p:ext uri="{BB962C8B-B14F-4D97-AF65-F5344CB8AC3E}">
        <p14:creationId xmlns:p14="http://schemas.microsoft.com/office/powerpoint/2010/main" val="243432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04" y="152400"/>
            <a:ext cx="5334000" cy="838200"/>
          </a:xfrm>
        </p:spPr>
        <p:txBody>
          <a:bodyPr>
            <a:normAutofit/>
          </a:bodyPr>
          <a:lstStyle/>
          <a:p>
            <a:pPr algn="ctr"/>
            <a:r>
              <a:rPr lang="en-US" sz="4400" b="1" dirty="0" smtClean="0">
                <a:solidFill>
                  <a:schemeClr val="bg1"/>
                </a:solidFill>
                <a:latin typeface="Arial" pitchFamily="34" charset="0"/>
                <a:cs typeface="Arial" pitchFamily="34" charset="0"/>
              </a:rPr>
              <a:t>Eye Protection</a:t>
            </a:r>
            <a:endParaRPr lang="en-US" sz="4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3429000" y="1143001"/>
            <a:ext cx="5562600" cy="4038600"/>
          </a:xfrm>
        </p:spPr>
        <p:txBody>
          <a:bodyPr>
            <a:normAutofit/>
          </a:bodyPr>
          <a:lstStyle/>
          <a:p>
            <a:pPr>
              <a:lnSpc>
                <a:spcPct val="80000"/>
              </a:lnSpc>
              <a:buNone/>
              <a:defRPr/>
            </a:pPr>
            <a:r>
              <a:rPr lang="en-US" sz="2800" b="1" dirty="0">
                <a:solidFill>
                  <a:schemeClr val="bg1"/>
                </a:solidFill>
                <a:latin typeface="Arial" pitchFamily="34" charset="0"/>
                <a:cs typeface="Arial" pitchFamily="34" charset="0"/>
              </a:rPr>
              <a:t>You may need eye protection when there's danger from</a:t>
            </a:r>
            <a:r>
              <a:rPr lang="en-US" sz="2800" b="1" dirty="0" smtClean="0">
                <a:solidFill>
                  <a:schemeClr val="bg1"/>
                </a:solidFill>
                <a:latin typeface="Arial" pitchFamily="34" charset="0"/>
                <a:cs typeface="Arial" pitchFamily="34" charset="0"/>
              </a:rPr>
              <a:t>:</a:t>
            </a:r>
          </a:p>
          <a:p>
            <a:pPr>
              <a:lnSpc>
                <a:spcPct val="80000"/>
              </a:lnSpc>
              <a:buNone/>
              <a:defRPr/>
            </a:pPr>
            <a:endParaRPr lang="en-US" sz="2000" b="1" dirty="0">
              <a:solidFill>
                <a:schemeClr val="bg1"/>
              </a:solidFill>
              <a:latin typeface="Arial" pitchFamily="34" charset="0"/>
              <a:cs typeface="Arial" pitchFamily="34" charset="0"/>
            </a:endParaRPr>
          </a:p>
          <a:p>
            <a:pPr>
              <a:lnSpc>
                <a:spcPct val="80000"/>
              </a:lnSpc>
              <a:buClr>
                <a:srgbClr val="C00000"/>
              </a:buClr>
              <a:buFont typeface="Wingdings" pitchFamily="2" charset="2"/>
              <a:buChar char=""/>
              <a:defRPr/>
            </a:pPr>
            <a:r>
              <a:rPr lang="en-US" dirty="0">
                <a:solidFill>
                  <a:schemeClr val="bg1"/>
                </a:solidFill>
                <a:latin typeface="Arial" pitchFamily="34" charset="0"/>
                <a:cs typeface="Arial" pitchFamily="34" charset="0"/>
              </a:rPr>
              <a:t>flying particles (from saws, drills, etc.) </a:t>
            </a:r>
          </a:p>
          <a:p>
            <a:pPr>
              <a:lnSpc>
                <a:spcPct val="80000"/>
              </a:lnSpc>
              <a:buClr>
                <a:srgbClr val="C00000"/>
              </a:buClr>
              <a:buFont typeface="Wingdings" pitchFamily="2" charset="2"/>
              <a:buChar char=""/>
              <a:defRPr/>
            </a:pPr>
            <a:r>
              <a:rPr lang="en-US" dirty="0">
                <a:solidFill>
                  <a:schemeClr val="bg1"/>
                </a:solidFill>
                <a:latin typeface="Arial" pitchFamily="34" charset="0"/>
                <a:cs typeface="Arial" pitchFamily="34" charset="0"/>
              </a:rPr>
              <a:t>splashes </a:t>
            </a:r>
          </a:p>
          <a:p>
            <a:pPr>
              <a:lnSpc>
                <a:spcPct val="80000"/>
              </a:lnSpc>
              <a:buClr>
                <a:srgbClr val="C00000"/>
              </a:buClr>
              <a:buFont typeface="Wingdings" pitchFamily="2" charset="2"/>
              <a:buChar char=""/>
              <a:defRPr/>
            </a:pPr>
            <a:r>
              <a:rPr lang="en-US" dirty="0">
                <a:solidFill>
                  <a:schemeClr val="bg1"/>
                </a:solidFill>
                <a:latin typeface="Arial" pitchFamily="34" charset="0"/>
                <a:cs typeface="Arial" pitchFamily="34" charset="0"/>
              </a:rPr>
              <a:t>dust </a:t>
            </a:r>
          </a:p>
          <a:p>
            <a:pPr>
              <a:lnSpc>
                <a:spcPct val="80000"/>
              </a:lnSpc>
              <a:buClr>
                <a:srgbClr val="C00000"/>
              </a:buClr>
              <a:buFont typeface="Wingdings" pitchFamily="2" charset="2"/>
              <a:buChar char=""/>
              <a:defRPr/>
            </a:pPr>
            <a:r>
              <a:rPr lang="en-US" dirty="0">
                <a:solidFill>
                  <a:schemeClr val="bg1"/>
                </a:solidFill>
                <a:latin typeface="Arial" pitchFamily="34" charset="0"/>
                <a:cs typeface="Arial" pitchFamily="34" charset="0"/>
              </a:rPr>
              <a:t>protruding or projecting parts </a:t>
            </a:r>
          </a:p>
          <a:p>
            <a:pPr>
              <a:lnSpc>
                <a:spcPct val="80000"/>
              </a:lnSpc>
              <a:buClr>
                <a:srgbClr val="C00000"/>
              </a:buClr>
              <a:buFont typeface="Wingdings" pitchFamily="2" charset="2"/>
              <a:buChar char=""/>
              <a:defRPr/>
            </a:pPr>
            <a:r>
              <a:rPr lang="en-US" dirty="0">
                <a:solidFill>
                  <a:schemeClr val="bg1"/>
                </a:solidFill>
                <a:latin typeface="Arial" pitchFamily="34" charset="0"/>
                <a:cs typeface="Arial" pitchFamily="34" charset="0"/>
              </a:rPr>
              <a:t>chemical vapors or fumes </a:t>
            </a:r>
          </a:p>
          <a:p>
            <a:pPr>
              <a:lnSpc>
                <a:spcPct val="80000"/>
              </a:lnSpc>
              <a:buClr>
                <a:srgbClr val="C00000"/>
              </a:buClr>
              <a:buFont typeface="Wingdings" pitchFamily="2" charset="2"/>
              <a:buChar char=""/>
              <a:defRPr/>
            </a:pPr>
            <a:r>
              <a:rPr lang="en-US" dirty="0">
                <a:solidFill>
                  <a:schemeClr val="bg1"/>
                </a:solidFill>
                <a:latin typeface="Arial" pitchFamily="34" charset="0"/>
                <a:cs typeface="Arial" pitchFamily="34" charset="0"/>
              </a:rPr>
              <a:t>bright light or ultraviolet rays (from welding, lasers, etc.) </a:t>
            </a:r>
          </a:p>
          <a:p>
            <a:pPr marL="0" indent="0">
              <a:buNone/>
            </a:pPr>
            <a:endParaRPr lang="en-US" dirty="0">
              <a:solidFill>
                <a:schemeClr val="bg1"/>
              </a:solidFill>
              <a:latin typeface="Arial" pitchFamily="34" charset="0"/>
              <a:cs typeface="Arial" pitchFamily="34" charset="0"/>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81200" y="5181600"/>
            <a:ext cx="457200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4" name="Picture 2" descr="http://www.jjkeller.com/wcsstore/CVCatalogAssetStore/images/catalog/full/105SFS_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5466">
            <a:off x="722301" y="1941501"/>
            <a:ext cx="1905000" cy="190500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58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324600" cy="838200"/>
          </a:xfrm>
        </p:spPr>
        <p:txBody>
          <a:bodyPr>
            <a:normAutofit/>
          </a:bodyPr>
          <a:lstStyle/>
          <a:p>
            <a:pPr algn="ctr"/>
            <a:r>
              <a:rPr lang="en-US" sz="4400" b="1" dirty="0" smtClean="0">
                <a:solidFill>
                  <a:schemeClr val="bg1"/>
                </a:solidFill>
                <a:latin typeface="Arial Black" pitchFamily="34" charset="0"/>
              </a:rPr>
              <a:t>Eye Protection</a:t>
            </a:r>
            <a:endParaRPr lang="en-US" sz="4400" b="1" dirty="0">
              <a:solidFill>
                <a:schemeClr val="bg1"/>
              </a:solidFill>
              <a:latin typeface="Arial Black" pitchFamily="34" charset="0"/>
            </a:endParaRPr>
          </a:p>
        </p:txBody>
      </p:sp>
      <p:sp>
        <p:nvSpPr>
          <p:cNvPr id="3" name="Content Placeholder 2"/>
          <p:cNvSpPr>
            <a:spLocks noGrp="1"/>
          </p:cNvSpPr>
          <p:nvPr>
            <p:ph idx="1"/>
          </p:nvPr>
        </p:nvSpPr>
        <p:spPr>
          <a:xfrm>
            <a:off x="304800" y="1554163"/>
            <a:ext cx="8686800" cy="1417638"/>
          </a:xfrm>
        </p:spPr>
        <p:txBody>
          <a:bodyPr/>
          <a:lstStyle/>
          <a:p>
            <a:pPr>
              <a:buClr>
                <a:srgbClr val="FF0000"/>
              </a:buClr>
              <a:buFont typeface="Wingdings" pitchFamily="2" charset="2"/>
              <a:buChar char="q"/>
            </a:pPr>
            <a:r>
              <a:rPr lang="en-US" sz="3400" b="1" dirty="0">
                <a:solidFill>
                  <a:schemeClr val="bg1"/>
                </a:solidFill>
              </a:rPr>
              <a:t>What types of eye protection are there? </a:t>
            </a:r>
            <a:endParaRPr lang="en-US" sz="3400" b="1" dirty="0" smtClean="0">
              <a:solidFill>
                <a:schemeClr val="bg1"/>
              </a:solidFill>
            </a:endParaRPr>
          </a:p>
          <a:p>
            <a:pPr>
              <a:buClr>
                <a:srgbClr val="FF0000"/>
              </a:buClr>
              <a:buFont typeface="Wingdings" pitchFamily="2" charset="2"/>
              <a:buChar char="q"/>
            </a:pPr>
            <a:r>
              <a:rPr lang="en-US" sz="3400" b="1" dirty="0" smtClean="0">
                <a:solidFill>
                  <a:schemeClr val="bg1"/>
                </a:solidFill>
              </a:rPr>
              <a:t>How </a:t>
            </a:r>
            <a:r>
              <a:rPr lang="en-US" sz="3400" b="1" dirty="0">
                <a:solidFill>
                  <a:schemeClr val="bg1"/>
                </a:solidFill>
              </a:rPr>
              <a:t>do you know which kind to use? </a:t>
            </a:r>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139651">
            <a:off x="545319" y="3206694"/>
            <a:ext cx="2655015" cy="1988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338068" flipH="1">
            <a:off x="4139554" y="3076535"/>
            <a:ext cx="2488569" cy="1800565"/>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t="8430" b="10865"/>
          <a:stretch/>
        </p:blipFill>
        <p:spPr bwMode="auto">
          <a:xfrm rot="302051">
            <a:off x="3076141" y="4698893"/>
            <a:ext cx="1962067" cy="1583473"/>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1403233">
            <a:off x="5999671" y="4478542"/>
            <a:ext cx="2702382" cy="2024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0804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81800" cy="1447800"/>
          </a:xfrm>
        </p:spPr>
        <p:txBody>
          <a:bodyPr>
            <a:normAutofit/>
          </a:bodyPr>
          <a:lstStyle/>
          <a:p>
            <a:pPr algn="ctr"/>
            <a:r>
              <a:rPr lang="en-US" sz="4400" dirty="0" smtClean="0">
                <a:solidFill>
                  <a:schemeClr val="bg1"/>
                </a:solidFill>
                <a:latin typeface="Arial" pitchFamily="34" charset="0"/>
                <a:cs typeface="Arial" pitchFamily="34" charset="0"/>
              </a:rPr>
              <a:t>Processes That May Require Eye Protection</a:t>
            </a:r>
            <a:endParaRPr lang="en-US" sz="4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762000" y="2057400"/>
            <a:ext cx="7543800" cy="3886200"/>
          </a:xfrm>
        </p:spPr>
        <p:txBody>
          <a:bodyPr/>
          <a:lstStyle/>
          <a:p>
            <a:pPr>
              <a:buClr>
                <a:srgbClr val="FF0000"/>
              </a:buClr>
              <a:buFont typeface="Wingdings" pitchFamily="2" charset="2"/>
              <a:buChar char="q"/>
            </a:pPr>
            <a:r>
              <a:rPr lang="en-US" dirty="0">
                <a:solidFill>
                  <a:schemeClr val="bg1"/>
                </a:solidFill>
                <a:latin typeface="Arial" pitchFamily="34" charset="0"/>
                <a:cs typeface="Arial" pitchFamily="34" charset="0"/>
              </a:rPr>
              <a:t>Sawing, cutting, drilling, sanding, grinding, hammering, chopping, abrasive blasting, punch press </a:t>
            </a:r>
            <a:r>
              <a:rPr lang="en-US" dirty="0" smtClean="0">
                <a:solidFill>
                  <a:schemeClr val="bg1"/>
                </a:solidFill>
                <a:latin typeface="Arial" pitchFamily="34" charset="0"/>
                <a:cs typeface="Arial" pitchFamily="34" charset="0"/>
              </a:rPr>
              <a:t>operations</a:t>
            </a:r>
          </a:p>
          <a:p>
            <a:pPr>
              <a:buClr>
                <a:srgbClr val="FF0000"/>
              </a:buClr>
              <a:buFont typeface="Wingdings" pitchFamily="2" charset="2"/>
              <a:buChar char="q"/>
            </a:pPr>
            <a:r>
              <a:rPr lang="en-US" dirty="0">
                <a:solidFill>
                  <a:schemeClr val="bg1"/>
                </a:solidFill>
                <a:latin typeface="Arial" pitchFamily="34" charset="0"/>
                <a:cs typeface="Arial" pitchFamily="34" charset="0"/>
              </a:rPr>
              <a:t>Pouring, mixing, painting, cleaning, syphoning, dip tank </a:t>
            </a:r>
            <a:r>
              <a:rPr lang="en-US" dirty="0" smtClean="0">
                <a:solidFill>
                  <a:schemeClr val="bg1"/>
                </a:solidFill>
                <a:latin typeface="Arial" pitchFamily="34" charset="0"/>
                <a:cs typeface="Arial" pitchFamily="34" charset="0"/>
              </a:rPr>
              <a:t>operations </a:t>
            </a:r>
            <a:r>
              <a:rPr lang="en-US" dirty="0">
                <a:solidFill>
                  <a:schemeClr val="bg1"/>
                </a:solidFill>
                <a:latin typeface="Arial" pitchFamily="34" charset="0"/>
                <a:cs typeface="Arial" pitchFamily="34" charset="0"/>
              </a:rPr>
              <a:t>and health care </a:t>
            </a:r>
            <a:r>
              <a:rPr lang="en-US" dirty="0" smtClean="0">
                <a:solidFill>
                  <a:schemeClr val="bg1"/>
                </a:solidFill>
                <a:latin typeface="Arial" pitchFamily="34" charset="0"/>
                <a:cs typeface="Arial" pitchFamily="34" charset="0"/>
              </a:rPr>
              <a:t>services</a:t>
            </a:r>
          </a:p>
          <a:p>
            <a:pPr>
              <a:buClr>
                <a:srgbClr val="FF0000"/>
              </a:buClr>
              <a:buFont typeface="Wingdings" pitchFamily="2" charset="2"/>
              <a:buChar char="q"/>
            </a:pPr>
            <a:r>
              <a:rPr lang="en-US" dirty="0">
                <a:solidFill>
                  <a:schemeClr val="bg1"/>
                </a:solidFill>
                <a:latin typeface="Arial" pitchFamily="34" charset="0"/>
                <a:cs typeface="Arial" pitchFamily="34" charset="0"/>
              </a:rPr>
              <a:t>Battery charging, installing fiberglass insulation, compressed air or </a:t>
            </a:r>
            <a:r>
              <a:rPr lang="en-US" dirty="0" smtClean="0">
                <a:solidFill>
                  <a:schemeClr val="bg1"/>
                </a:solidFill>
                <a:latin typeface="Arial" pitchFamily="34" charset="0"/>
                <a:cs typeface="Arial" pitchFamily="34" charset="0"/>
              </a:rPr>
              <a:t>gas operations</a:t>
            </a:r>
          </a:p>
          <a:p>
            <a:pPr>
              <a:buClr>
                <a:srgbClr val="FF0000"/>
              </a:buClr>
              <a:buFont typeface="Wingdings" pitchFamily="2" charset="2"/>
              <a:buChar char="q"/>
            </a:pPr>
            <a:r>
              <a:rPr lang="en-US" dirty="0">
                <a:solidFill>
                  <a:schemeClr val="bg1"/>
                </a:solidFill>
                <a:latin typeface="Arial" pitchFamily="34" charset="0"/>
                <a:cs typeface="Arial" pitchFamily="34" charset="0"/>
              </a:rPr>
              <a:t>Welding, cutting, laser operations</a:t>
            </a:r>
          </a:p>
        </p:txBody>
      </p:sp>
    </p:spTree>
    <p:extLst>
      <p:ext uri="{BB962C8B-B14F-4D97-AF65-F5344CB8AC3E}">
        <p14:creationId xmlns:p14="http://schemas.microsoft.com/office/powerpoint/2010/main" val="2079176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81800" cy="1447800"/>
          </a:xfrm>
        </p:spPr>
        <p:txBody>
          <a:bodyPr>
            <a:normAutofit/>
          </a:bodyPr>
          <a:lstStyle/>
          <a:p>
            <a:pPr algn="ctr"/>
            <a:r>
              <a:rPr lang="en-US" sz="4400" dirty="0">
                <a:solidFill>
                  <a:schemeClr val="bg1"/>
                </a:solidFill>
              </a:rPr>
              <a:t>Processes That May Require </a:t>
            </a:r>
            <a:r>
              <a:rPr lang="en-US" sz="4400" dirty="0" smtClean="0">
                <a:solidFill>
                  <a:schemeClr val="bg1"/>
                </a:solidFill>
              </a:rPr>
              <a:t>Face Protection</a:t>
            </a:r>
            <a:endParaRPr lang="en-US" sz="4400" dirty="0">
              <a:solidFill>
                <a:schemeClr val="bg1"/>
              </a:solidFill>
            </a:endParaRPr>
          </a:p>
        </p:txBody>
      </p:sp>
      <p:sp>
        <p:nvSpPr>
          <p:cNvPr id="3" name="Content Placeholder 2"/>
          <p:cNvSpPr>
            <a:spLocks noGrp="1"/>
          </p:cNvSpPr>
          <p:nvPr>
            <p:ph idx="1"/>
          </p:nvPr>
        </p:nvSpPr>
        <p:spPr>
          <a:xfrm>
            <a:off x="762000" y="2133600"/>
            <a:ext cx="7543800" cy="3657600"/>
          </a:xfrm>
        </p:spPr>
        <p:txBody>
          <a:bodyPr>
            <a:normAutofit/>
          </a:bodyPr>
          <a:lstStyle/>
          <a:p>
            <a:pPr>
              <a:buClr>
                <a:srgbClr val="FF0000"/>
              </a:buClr>
              <a:buFont typeface="Wingdings" pitchFamily="2" charset="2"/>
              <a:buChar char="q"/>
            </a:pPr>
            <a:r>
              <a:rPr lang="en-US" sz="2600" dirty="0">
                <a:solidFill>
                  <a:schemeClr val="bg1"/>
                </a:solidFill>
                <a:latin typeface="Arial" pitchFamily="34" charset="0"/>
                <a:cs typeface="Arial" pitchFamily="34" charset="0"/>
              </a:rPr>
              <a:t>Pouring, mixing, painting, cleaning, syphoning, dip tank </a:t>
            </a:r>
            <a:r>
              <a:rPr lang="en-US" sz="2600" dirty="0" smtClean="0">
                <a:solidFill>
                  <a:schemeClr val="bg1"/>
                </a:solidFill>
                <a:latin typeface="Arial" pitchFamily="34" charset="0"/>
                <a:cs typeface="Arial" pitchFamily="34" charset="0"/>
              </a:rPr>
              <a:t>operations</a:t>
            </a:r>
          </a:p>
          <a:p>
            <a:pPr>
              <a:buClr>
                <a:srgbClr val="FF0000"/>
              </a:buClr>
              <a:buFont typeface="Wingdings" pitchFamily="2" charset="2"/>
              <a:buChar char="q"/>
            </a:pPr>
            <a:r>
              <a:rPr lang="en-US" sz="2600" dirty="0">
                <a:solidFill>
                  <a:schemeClr val="bg1"/>
                </a:solidFill>
                <a:latin typeface="Arial" pitchFamily="34" charset="0"/>
                <a:cs typeface="Arial" pitchFamily="34" charset="0"/>
              </a:rPr>
              <a:t>Welding, pouring molten metal, </a:t>
            </a:r>
            <a:r>
              <a:rPr lang="en-US" sz="2600" dirty="0" err="1">
                <a:solidFill>
                  <a:schemeClr val="bg1"/>
                </a:solidFill>
                <a:latin typeface="Arial" pitchFamily="34" charset="0"/>
                <a:cs typeface="Arial" pitchFamily="34" charset="0"/>
              </a:rPr>
              <a:t>smithing</a:t>
            </a:r>
            <a:r>
              <a:rPr lang="en-US" sz="2600" dirty="0">
                <a:solidFill>
                  <a:schemeClr val="bg1"/>
                </a:solidFill>
                <a:latin typeface="Arial" pitchFamily="34" charset="0"/>
                <a:cs typeface="Arial" pitchFamily="34" charset="0"/>
              </a:rPr>
              <a:t>, baking, cooking, </a:t>
            </a:r>
            <a:r>
              <a:rPr lang="en-US" sz="2600" dirty="0" smtClean="0">
                <a:solidFill>
                  <a:schemeClr val="bg1"/>
                </a:solidFill>
                <a:latin typeface="Arial" pitchFamily="34" charset="0"/>
                <a:cs typeface="Arial" pitchFamily="34" charset="0"/>
              </a:rPr>
              <a:t>drying</a:t>
            </a:r>
          </a:p>
          <a:p>
            <a:pPr>
              <a:buClr>
                <a:srgbClr val="FF0000"/>
              </a:buClr>
              <a:buFont typeface="Wingdings" pitchFamily="2" charset="2"/>
              <a:buChar char="q"/>
            </a:pPr>
            <a:r>
              <a:rPr lang="en-US" sz="2600" dirty="0">
                <a:solidFill>
                  <a:schemeClr val="bg1"/>
                </a:solidFill>
                <a:latin typeface="Arial" pitchFamily="34" charset="0"/>
                <a:cs typeface="Arial" pitchFamily="34" charset="0"/>
              </a:rPr>
              <a:t>Cutting, sanding, grinding, hammering, chopping, pouring, mixing, painting, cleaning, syphoning</a:t>
            </a:r>
          </a:p>
        </p:txBody>
      </p:sp>
    </p:spTree>
    <p:extLst>
      <p:ext uri="{BB962C8B-B14F-4D97-AF65-F5344CB8AC3E}">
        <p14:creationId xmlns:p14="http://schemas.microsoft.com/office/powerpoint/2010/main" val="28284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PRDECHOME13\13\135\135028\Desktop\Pics\PPE\sheet metal glove.jpg"/>
          <p:cNvPicPr>
            <a:picLocks noChangeAspect="1" noChangeArrowheads="1"/>
          </p:cNvPicPr>
          <p:nvPr/>
        </p:nvPicPr>
        <p:blipFill>
          <a:blip r:embed="rId3">
            <a:extLst>
              <a:ext uri="{28A0092B-C50C-407E-A947-70E740481C1C}">
                <a14:useLocalDpi xmlns:a14="http://schemas.microsoft.com/office/drawing/2010/main" val="0"/>
              </a:ext>
            </a:extLst>
          </a:blip>
          <a:srcRect l="14452" t="11871" r="19141" b="13463"/>
          <a:stretch>
            <a:fillRect/>
          </a:stretch>
        </p:blipFill>
        <p:spPr bwMode="auto">
          <a:xfrm rot="1278111">
            <a:off x="7528941" y="2293500"/>
            <a:ext cx="1255712" cy="1412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1" y="304800"/>
            <a:ext cx="6324600" cy="838200"/>
          </a:xfrm>
        </p:spPr>
        <p:txBody>
          <a:bodyPr>
            <a:normAutofit/>
          </a:bodyPr>
          <a:lstStyle/>
          <a:p>
            <a:pPr algn="ctr"/>
            <a:r>
              <a:rPr lang="en-US" sz="4400" b="1" dirty="0" smtClean="0">
                <a:solidFill>
                  <a:schemeClr val="bg1"/>
                </a:solidFill>
                <a:latin typeface="Arial Black" pitchFamily="34" charset="0"/>
                <a:cs typeface="Arial" pitchFamily="34" charset="0"/>
              </a:rPr>
              <a:t>Hand Protection</a:t>
            </a:r>
            <a:endParaRPr lang="en-US" sz="4400" b="1" dirty="0">
              <a:solidFill>
                <a:schemeClr val="bg1"/>
              </a:solidFill>
              <a:latin typeface="Arial Black" pitchFamily="34" charset="0"/>
              <a:cs typeface="Arial" pitchFamily="34" charset="0"/>
            </a:endParaRPr>
          </a:p>
        </p:txBody>
      </p:sp>
      <p:sp>
        <p:nvSpPr>
          <p:cNvPr id="3" name="Content Placeholder 2"/>
          <p:cNvSpPr>
            <a:spLocks noGrp="1"/>
          </p:cNvSpPr>
          <p:nvPr>
            <p:ph idx="1"/>
          </p:nvPr>
        </p:nvSpPr>
        <p:spPr>
          <a:xfrm>
            <a:off x="304800" y="1387475"/>
            <a:ext cx="8686800" cy="4708525"/>
          </a:xfrm>
        </p:spPr>
        <p:txBody>
          <a:bodyPr/>
          <a:lstStyle/>
          <a:p>
            <a:pPr>
              <a:lnSpc>
                <a:spcPct val="80000"/>
              </a:lnSpc>
              <a:buNone/>
              <a:defRPr/>
            </a:pPr>
            <a:r>
              <a:rPr lang="en-US" sz="3200" b="1" dirty="0">
                <a:solidFill>
                  <a:schemeClr val="bg1"/>
                </a:solidFill>
                <a:latin typeface="Arial" pitchFamily="34" charset="0"/>
                <a:cs typeface="Arial" pitchFamily="34" charset="0"/>
              </a:rPr>
              <a:t>Gloves can help protect you from</a:t>
            </a:r>
            <a:r>
              <a:rPr lang="en-US" sz="3200" b="1" dirty="0" smtClean="0">
                <a:solidFill>
                  <a:schemeClr val="bg1"/>
                </a:solidFill>
                <a:latin typeface="Arial" pitchFamily="34" charset="0"/>
                <a:cs typeface="Arial" pitchFamily="34" charset="0"/>
              </a:rPr>
              <a:t>:</a:t>
            </a:r>
          </a:p>
          <a:p>
            <a:pPr>
              <a:lnSpc>
                <a:spcPct val="80000"/>
              </a:lnSpc>
              <a:buNone/>
              <a:defRPr/>
            </a:pPr>
            <a:endParaRPr lang="en-US" sz="1800" dirty="0">
              <a:solidFill>
                <a:schemeClr val="bg1"/>
              </a:solidFill>
              <a:latin typeface="Arial" pitchFamily="34" charset="0"/>
              <a:cs typeface="Arial" pitchFamily="34" charset="0"/>
            </a:endParaRPr>
          </a:p>
          <a:p>
            <a:pPr>
              <a:lnSpc>
                <a:spcPct val="80000"/>
              </a:lnSpc>
              <a:buClr>
                <a:srgbClr val="C00000"/>
              </a:buClr>
              <a:buFont typeface="Wingdings" pitchFamily="2" charset="2"/>
              <a:buChar char="x"/>
              <a:defRPr/>
            </a:pPr>
            <a:r>
              <a:rPr lang="en-US" dirty="0">
                <a:solidFill>
                  <a:schemeClr val="bg1"/>
                </a:solidFill>
                <a:latin typeface="Arial" pitchFamily="34" charset="0"/>
                <a:cs typeface="Arial" pitchFamily="34" charset="0"/>
              </a:rPr>
              <a:t>flying particles </a:t>
            </a:r>
          </a:p>
          <a:p>
            <a:pPr>
              <a:lnSpc>
                <a:spcPct val="80000"/>
              </a:lnSpc>
              <a:buClr>
                <a:srgbClr val="C00000"/>
              </a:buClr>
              <a:buFont typeface="Wingdings" pitchFamily="2" charset="2"/>
              <a:buChar char="x"/>
              <a:defRPr/>
            </a:pPr>
            <a:r>
              <a:rPr lang="en-US" dirty="0">
                <a:solidFill>
                  <a:schemeClr val="bg1"/>
                </a:solidFill>
                <a:latin typeface="Arial" pitchFamily="34" charset="0"/>
                <a:cs typeface="Arial" pitchFamily="34" charset="0"/>
              </a:rPr>
              <a:t>electricity </a:t>
            </a:r>
          </a:p>
          <a:p>
            <a:pPr>
              <a:lnSpc>
                <a:spcPct val="80000"/>
              </a:lnSpc>
              <a:buClr>
                <a:srgbClr val="C00000"/>
              </a:buClr>
              <a:buFont typeface="Wingdings" pitchFamily="2" charset="2"/>
              <a:buChar char="x"/>
              <a:defRPr/>
            </a:pPr>
            <a:r>
              <a:rPr lang="en-US" dirty="0">
                <a:solidFill>
                  <a:schemeClr val="bg1"/>
                </a:solidFill>
                <a:latin typeface="Arial" pitchFamily="34" charset="0"/>
                <a:cs typeface="Arial" pitchFamily="34" charset="0"/>
              </a:rPr>
              <a:t>cuts </a:t>
            </a:r>
          </a:p>
          <a:p>
            <a:pPr>
              <a:lnSpc>
                <a:spcPct val="80000"/>
              </a:lnSpc>
              <a:buClr>
                <a:srgbClr val="C00000"/>
              </a:buClr>
              <a:buFont typeface="Wingdings" pitchFamily="2" charset="2"/>
              <a:buChar char="x"/>
              <a:defRPr/>
            </a:pPr>
            <a:r>
              <a:rPr lang="en-US" dirty="0">
                <a:solidFill>
                  <a:schemeClr val="bg1"/>
                </a:solidFill>
                <a:latin typeface="Arial" pitchFamily="34" charset="0"/>
                <a:cs typeface="Arial" pitchFamily="34" charset="0"/>
              </a:rPr>
              <a:t>chemicals and radioactive material </a:t>
            </a:r>
          </a:p>
          <a:p>
            <a:pPr>
              <a:lnSpc>
                <a:spcPct val="80000"/>
              </a:lnSpc>
              <a:buClr>
                <a:srgbClr val="C00000"/>
              </a:buClr>
              <a:buFont typeface="Wingdings" pitchFamily="2" charset="2"/>
              <a:buChar char="x"/>
              <a:defRPr/>
            </a:pPr>
            <a:r>
              <a:rPr lang="en-US" dirty="0">
                <a:solidFill>
                  <a:schemeClr val="bg1"/>
                </a:solidFill>
                <a:latin typeface="Arial" pitchFamily="34" charset="0"/>
                <a:cs typeface="Arial" pitchFamily="34" charset="0"/>
              </a:rPr>
              <a:t>cold or wet surfaces or environments </a:t>
            </a:r>
          </a:p>
          <a:p>
            <a:pPr>
              <a:lnSpc>
                <a:spcPct val="80000"/>
              </a:lnSpc>
              <a:buClr>
                <a:srgbClr val="C00000"/>
              </a:buClr>
              <a:buFont typeface="Wingdings" pitchFamily="2" charset="2"/>
              <a:buChar char="x"/>
              <a:defRPr/>
            </a:pPr>
            <a:r>
              <a:rPr lang="en-US" dirty="0">
                <a:solidFill>
                  <a:schemeClr val="bg1"/>
                </a:solidFill>
                <a:latin typeface="Arial" pitchFamily="34" charset="0"/>
                <a:cs typeface="Arial" pitchFamily="34" charset="0"/>
              </a:rPr>
              <a:t>burns </a:t>
            </a:r>
          </a:p>
          <a:p>
            <a:pPr>
              <a:lnSpc>
                <a:spcPct val="80000"/>
              </a:lnSpc>
              <a:buNone/>
              <a:defRPr/>
            </a:pPr>
            <a:endParaRPr lang="en-US" sz="1050" u="sng" dirty="0">
              <a:solidFill>
                <a:schemeClr val="bg1"/>
              </a:solidFill>
              <a:latin typeface="Arial" pitchFamily="34" charset="0"/>
              <a:cs typeface="Arial" pitchFamily="34" charset="0"/>
            </a:endParaRPr>
          </a:p>
          <a:p>
            <a:pPr>
              <a:lnSpc>
                <a:spcPct val="80000"/>
              </a:lnSpc>
              <a:buNone/>
              <a:defRPr/>
            </a:pPr>
            <a:r>
              <a:rPr lang="en-US" b="1" dirty="0" smtClean="0">
                <a:solidFill>
                  <a:schemeClr val="bg1"/>
                </a:solidFill>
                <a:latin typeface="Arial" pitchFamily="34" charset="0"/>
                <a:cs typeface="Arial" pitchFamily="34" charset="0"/>
              </a:rPr>
              <a:t>How </a:t>
            </a:r>
            <a:r>
              <a:rPr lang="en-US" b="1" dirty="0">
                <a:solidFill>
                  <a:schemeClr val="bg1"/>
                </a:solidFill>
                <a:latin typeface="Arial" pitchFamily="34" charset="0"/>
                <a:cs typeface="Arial" pitchFamily="34" charset="0"/>
              </a:rPr>
              <a:t>do you choose the right glove for the job? </a:t>
            </a:r>
          </a:p>
          <a:p>
            <a:endParaRPr lang="en-US" dirty="0"/>
          </a:p>
        </p:txBody>
      </p:sp>
      <p:pic>
        <p:nvPicPr>
          <p:cNvPr id="4" name="Picture 9" descr="\\PRDECHOME13\13\135\135028\Desktop\Pics\PPE\steam glov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14472">
            <a:off x="5868278" y="2127959"/>
            <a:ext cx="1528762" cy="1528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50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81800" cy="1371600"/>
          </a:xfrm>
        </p:spPr>
        <p:txBody>
          <a:bodyPr>
            <a:normAutofit fontScale="90000"/>
          </a:bodyPr>
          <a:lstStyle/>
          <a:p>
            <a:pPr algn="ctr"/>
            <a:r>
              <a:rPr lang="en-US" sz="4400" dirty="0">
                <a:solidFill>
                  <a:schemeClr val="bg1"/>
                </a:solidFill>
                <a:latin typeface="Arial" pitchFamily="34" charset="0"/>
                <a:cs typeface="Arial" pitchFamily="34" charset="0"/>
              </a:rPr>
              <a:t>Processes That May Require </a:t>
            </a:r>
            <a:r>
              <a:rPr lang="en-US" sz="4400" dirty="0" smtClean="0">
                <a:solidFill>
                  <a:schemeClr val="bg1"/>
                </a:solidFill>
                <a:latin typeface="Arial" pitchFamily="34" charset="0"/>
                <a:cs typeface="Arial" pitchFamily="34" charset="0"/>
              </a:rPr>
              <a:t>Hand </a:t>
            </a:r>
            <a:r>
              <a:rPr lang="en-US" sz="4400" dirty="0">
                <a:solidFill>
                  <a:schemeClr val="bg1"/>
                </a:solidFill>
                <a:latin typeface="Arial" pitchFamily="34" charset="0"/>
                <a:cs typeface="Arial" pitchFamily="34" charset="0"/>
              </a:rPr>
              <a:t>Protection</a:t>
            </a:r>
          </a:p>
        </p:txBody>
      </p:sp>
      <p:sp>
        <p:nvSpPr>
          <p:cNvPr id="3" name="Content Placeholder 2"/>
          <p:cNvSpPr>
            <a:spLocks noGrp="1"/>
          </p:cNvSpPr>
          <p:nvPr>
            <p:ph idx="1"/>
          </p:nvPr>
        </p:nvSpPr>
        <p:spPr>
          <a:xfrm>
            <a:off x="762000" y="2209800"/>
            <a:ext cx="7696200" cy="3505200"/>
          </a:xfrm>
        </p:spPr>
        <p:txBody>
          <a:bodyPr/>
          <a:lstStyle/>
          <a:p>
            <a:pPr>
              <a:buClr>
                <a:srgbClr val="FF0000"/>
              </a:buClr>
              <a:buFont typeface="Wingdings" pitchFamily="2" charset="2"/>
              <a:buChar char="q"/>
            </a:pPr>
            <a:r>
              <a:rPr lang="en-US" dirty="0">
                <a:solidFill>
                  <a:schemeClr val="bg1"/>
                </a:solidFill>
                <a:latin typeface="Arial" pitchFamily="34" charset="0"/>
                <a:cs typeface="Arial" pitchFamily="34" charset="0"/>
              </a:rPr>
              <a:t>Grinding, sanding, sawing, hammering, material </a:t>
            </a:r>
            <a:r>
              <a:rPr lang="en-US" dirty="0" smtClean="0">
                <a:solidFill>
                  <a:schemeClr val="bg1"/>
                </a:solidFill>
                <a:latin typeface="Arial" pitchFamily="34" charset="0"/>
                <a:cs typeface="Arial" pitchFamily="34" charset="0"/>
              </a:rPr>
              <a:t>handling</a:t>
            </a:r>
          </a:p>
          <a:p>
            <a:pPr>
              <a:buClr>
                <a:srgbClr val="FF0000"/>
              </a:buClr>
              <a:buFont typeface="Wingdings" pitchFamily="2" charset="2"/>
              <a:buChar char="q"/>
            </a:pPr>
            <a:r>
              <a:rPr lang="en-US" dirty="0">
                <a:solidFill>
                  <a:schemeClr val="bg1"/>
                </a:solidFill>
                <a:latin typeface="Arial" pitchFamily="34" charset="0"/>
                <a:cs typeface="Arial" pitchFamily="34" charset="0"/>
              </a:rPr>
              <a:t>Pouring, mixing, painting, cleaning, syphoning, dip tank operations, health care and dental </a:t>
            </a:r>
            <a:r>
              <a:rPr lang="en-US" dirty="0" smtClean="0">
                <a:solidFill>
                  <a:schemeClr val="bg1"/>
                </a:solidFill>
                <a:latin typeface="Arial" pitchFamily="34" charset="0"/>
                <a:cs typeface="Arial" pitchFamily="34" charset="0"/>
              </a:rPr>
              <a:t>services</a:t>
            </a:r>
          </a:p>
          <a:p>
            <a:pPr>
              <a:buClr>
                <a:srgbClr val="FF0000"/>
              </a:buClr>
              <a:buFont typeface="Wingdings" pitchFamily="2" charset="2"/>
              <a:buChar char="q"/>
            </a:pPr>
            <a:r>
              <a:rPr lang="en-US" dirty="0">
                <a:solidFill>
                  <a:schemeClr val="bg1"/>
                </a:solidFill>
                <a:latin typeface="Arial" pitchFamily="34" charset="0"/>
                <a:cs typeface="Arial" pitchFamily="34" charset="0"/>
              </a:rPr>
              <a:t>Welding, pouring molten metal, </a:t>
            </a:r>
            <a:r>
              <a:rPr lang="en-US" dirty="0" err="1">
                <a:solidFill>
                  <a:schemeClr val="bg1"/>
                </a:solidFill>
                <a:latin typeface="Arial" pitchFamily="34" charset="0"/>
                <a:cs typeface="Arial" pitchFamily="34" charset="0"/>
              </a:rPr>
              <a:t>smithing</a:t>
            </a:r>
            <a:r>
              <a:rPr lang="en-US" dirty="0">
                <a:solidFill>
                  <a:schemeClr val="bg1"/>
                </a:solidFill>
                <a:latin typeface="Arial" pitchFamily="34" charset="0"/>
                <a:cs typeface="Arial" pitchFamily="34" charset="0"/>
              </a:rPr>
              <a:t>, baking, cooking, </a:t>
            </a:r>
            <a:r>
              <a:rPr lang="en-US" dirty="0" smtClean="0">
                <a:solidFill>
                  <a:schemeClr val="bg1"/>
                </a:solidFill>
                <a:latin typeface="Arial" pitchFamily="34" charset="0"/>
                <a:cs typeface="Arial" pitchFamily="34" charset="0"/>
              </a:rPr>
              <a:t>drying</a:t>
            </a:r>
          </a:p>
          <a:p>
            <a:pPr>
              <a:buClr>
                <a:srgbClr val="FF0000"/>
              </a:buClr>
              <a:buFont typeface="Wingdings" pitchFamily="2" charset="2"/>
              <a:buChar char="q"/>
            </a:pPr>
            <a:r>
              <a:rPr lang="en-US" dirty="0">
                <a:solidFill>
                  <a:schemeClr val="bg1"/>
                </a:solidFill>
                <a:latin typeface="Arial" pitchFamily="34" charset="0"/>
                <a:cs typeface="Arial" pitchFamily="34" charset="0"/>
              </a:rPr>
              <a:t>Building </a:t>
            </a:r>
            <a:r>
              <a:rPr lang="en-US" dirty="0" smtClean="0">
                <a:solidFill>
                  <a:schemeClr val="bg1"/>
                </a:solidFill>
                <a:latin typeface="Arial" pitchFamily="34" charset="0"/>
                <a:cs typeface="Arial" pitchFamily="34" charset="0"/>
              </a:rPr>
              <a:t>maintenance, </a:t>
            </a:r>
            <a:r>
              <a:rPr lang="en-US" dirty="0">
                <a:solidFill>
                  <a:schemeClr val="bg1"/>
                </a:solidFill>
                <a:latin typeface="Arial" pitchFamily="34" charset="0"/>
                <a:cs typeface="Arial" pitchFamily="34" charset="0"/>
              </a:rPr>
              <a:t>utility </a:t>
            </a:r>
            <a:r>
              <a:rPr lang="en-US" dirty="0" smtClean="0">
                <a:solidFill>
                  <a:schemeClr val="bg1"/>
                </a:solidFill>
                <a:latin typeface="Arial" pitchFamily="34" charset="0"/>
                <a:cs typeface="Arial" pitchFamily="34" charset="0"/>
              </a:rPr>
              <a:t>work, construction, electrical work, </a:t>
            </a:r>
            <a:r>
              <a:rPr lang="en-US" dirty="0">
                <a:solidFill>
                  <a:schemeClr val="bg1"/>
                </a:solidFill>
                <a:latin typeface="Arial" pitchFamily="34" charset="0"/>
                <a:cs typeface="Arial" pitchFamily="34" charset="0"/>
              </a:rPr>
              <a:t>arc or resistance </a:t>
            </a:r>
            <a:r>
              <a:rPr lang="en-US" dirty="0" smtClean="0">
                <a:solidFill>
                  <a:schemeClr val="bg1"/>
                </a:solidFill>
                <a:latin typeface="Arial" pitchFamily="34" charset="0"/>
                <a:cs typeface="Arial" pitchFamily="34" charset="0"/>
              </a:rPr>
              <a:t>welding</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68605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228600"/>
            <a:ext cx="6629400" cy="1314450"/>
          </a:xfrm>
        </p:spPr>
        <p:txBody>
          <a:bodyPr>
            <a:normAutofit fontScale="90000"/>
          </a:bodyPr>
          <a:lstStyle/>
          <a:p>
            <a:pPr algn="ctr"/>
            <a:r>
              <a:rPr lang="en-US" sz="4400" b="1" dirty="0" smtClean="0">
                <a:solidFill>
                  <a:schemeClr val="bg1"/>
                </a:solidFill>
                <a:latin typeface="Arial" pitchFamily="34" charset="0"/>
                <a:cs typeface="Arial" pitchFamily="34" charset="0"/>
              </a:rPr>
              <a:t>Hearing protection &amp; training</a:t>
            </a:r>
            <a:endParaRPr lang="en-US" sz="4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3276600" y="1828800"/>
            <a:ext cx="5715000" cy="4648200"/>
          </a:xfrm>
        </p:spPr>
        <p:txBody>
          <a:bodyPr>
            <a:normAutofit fontScale="92500" lnSpcReduction="10000"/>
          </a:bodyPr>
          <a:lstStyle/>
          <a:p>
            <a:pPr>
              <a:lnSpc>
                <a:spcPct val="80000"/>
              </a:lnSpc>
              <a:buNone/>
              <a:defRPr/>
            </a:pPr>
            <a:r>
              <a:rPr lang="en-US" sz="3200" b="1" dirty="0">
                <a:solidFill>
                  <a:schemeClr val="bg1"/>
                </a:solidFill>
                <a:latin typeface="Arial" pitchFamily="34" charset="0"/>
                <a:cs typeface="Arial" pitchFamily="34" charset="0"/>
              </a:rPr>
              <a:t>Workers must wear hearing protection when: </a:t>
            </a:r>
          </a:p>
          <a:p>
            <a:pPr>
              <a:lnSpc>
                <a:spcPct val="80000"/>
              </a:lnSpc>
              <a:buNone/>
              <a:defRPr/>
            </a:pPr>
            <a:endParaRPr lang="en-US" sz="1700" dirty="0">
              <a:solidFill>
                <a:schemeClr val="bg1"/>
              </a:solidFill>
              <a:latin typeface="Arial" pitchFamily="34" charset="0"/>
              <a:cs typeface="Arial" pitchFamily="34" charset="0"/>
            </a:endParaRPr>
          </a:p>
          <a:p>
            <a:pPr>
              <a:lnSpc>
                <a:spcPct val="80000"/>
              </a:lnSpc>
              <a:buClr>
                <a:srgbClr val="C00000"/>
              </a:buClr>
              <a:buFont typeface="Wingdings" pitchFamily="2" charset="2"/>
              <a:buChar char="q"/>
              <a:defRPr/>
            </a:pPr>
            <a:r>
              <a:rPr lang="en-US" dirty="0">
                <a:solidFill>
                  <a:schemeClr val="bg1"/>
                </a:solidFill>
                <a:latin typeface="Arial" pitchFamily="34" charset="0"/>
                <a:cs typeface="Arial" pitchFamily="34" charset="0"/>
              </a:rPr>
              <a:t>They are exposed to a sound level of 85 </a:t>
            </a:r>
            <a:r>
              <a:rPr lang="en-US" dirty="0" err="1">
                <a:solidFill>
                  <a:schemeClr val="bg1"/>
                </a:solidFill>
                <a:latin typeface="Arial" pitchFamily="34" charset="0"/>
                <a:cs typeface="Arial" pitchFamily="34" charset="0"/>
              </a:rPr>
              <a:t>dBA</a:t>
            </a:r>
            <a:r>
              <a:rPr lang="en-US" dirty="0">
                <a:solidFill>
                  <a:schemeClr val="bg1"/>
                </a:solidFill>
                <a:latin typeface="Arial" pitchFamily="34" charset="0"/>
                <a:cs typeface="Arial" pitchFamily="34" charset="0"/>
              </a:rPr>
              <a:t> or greater and have had a standard threshold shift in hearing. </a:t>
            </a:r>
          </a:p>
          <a:p>
            <a:pPr>
              <a:lnSpc>
                <a:spcPct val="80000"/>
              </a:lnSpc>
              <a:buClr>
                <a:srgbClr val="C00000"/>
              </a:buClr>
              <a:buFont typeface="Wingdings" pitchFamily="2" charset="2"/>
              <a:buChar char="q"/>
              <a:defRPr/>
            </a:pPr>
            <a:r>
              <a:rPr lang="en-US" dirty="0">
                <a:solidFill>
                  <a:schemeClr val="bg1"/>
                </a:solidFill>
                <a:latin typeface="Arial" pitchFamily="34" charset="0"/>
                <a:cs typeface="Arial" pitchFamily="34" charset="0"/>
              </a:rPr>
              <a:t>They are exposed to noise in excess of the limits set in Cal/OSHA Title 8, Section 5096. </a:t>
            </a:r>
            <a:endParaRPr lang="en-US" sz="1700" dirty="0">
              <a:solidFill>
                <a:schemeClr val="bg1"/>
              </a:solidFill>
              <a:latin typeface="Arial" pitchFamily="34" charset="0"/>
              <a:cs typeface="Arial" pitchFamily="34" charset="0"/>
            </a:endParaRPr>
          </a:p>
          <a:p>
            <a:pPr>
              <a:lnSpc>
                <a:spcPct val="80000"/>
              </a:lnSpc>
              <a:buClr>
                <a:srgbClr val="C00000"/>
              </a:buClr>
              <a:buFont typeface="Wingdings" pitchFamily="2" charset="2"/>
              <a:buChar char="q"/>
              <a:defRPr/>
            </a:pPr>
            <a:r>
              <a:rPr lang="en-US" dirty="0">
                <a:solidFill>
                  <a:schemeClr val="bg1"/>
                </a:solidFill>
                <a:latin typeface="Arial" pitchFamily="34" charset="0"/>
                <a:cs typeface="Arial" pitchFamily="34" charset="0"/>
              </a:rPr>
              <a:t>Workers exposed to noise at or above 85 </a:t>
            </a:r>
            <a:r>
              <a:rPr lang="en-US" dirty="0" err="1">
                <a:solidFill>
                  <a:schemeClr val="bg1"/>
                </a:solidFill>
                <a:latin typeface="Arial" pitchFamily="34" charset="0"/>
                <a:cs typeface="Arial" pitchFamily="34" charset="0"/>
              </a:rPr>
              <a:t>dBA</a:t>
            </a:r>
            <a:r>
              <a:rPr lang="en-US" dirty="0">
                <a:solidFill>
                  <a:schemeClr val="bg1"/>
                </a:solidFill>
                <a:latin typeface="Arial" pitchFamily="34" charset="0"/>
                <a:cs typeface="Arial" pitchFamily="34" charset="0"/>
              </a:rPr>
              <a:t> for 8-hour TWA shall participate in an annual training program. </a:t>
            </a:r>
            <a:endParaRPr lang="en-US" dirty="0" smtClean="0">
              <a:solidFill>
                <a:schemeClr val="bg1"/>
              </a:solidFill>
              <a:latin typeface="Arial" pitchFamily="34" charset="0"/>
              <a:cs typeface="Arial" pitchFamily="34" charset="0"/>
            </a:endParaRPr>
          </a:p>
          <a:p>
            <a:pPr marL="0" indent="0">
              <a:lnSpc>
                <a:spcPct val="80000"/>
              </a:lnSpc>
              <a:buClr>
                <a:srgbClr val="C00000"/>
              </a:buClr>
              <a:buNone/>
              <a:defRPr/>
            </a:pPr>
            <a:endParaRPr lang="en-US" sz="1000" dirty="0">
              <a:solidFill>
                <a:schemeClr val="bg1"/>
              </a:solidFill>
              <a:latin typeface="Arial" pitchFamily="34" charset="0"/>
              <a:cs typeface="Arial" pitchFamily="34" charset="0"/>
            </a:endParaRPr>
          </a:p>
          <a:p>
            <a:pPr marL="0" indent="0" algn="ctr">
              <a:lnSpc>
                <a:spcPct val="80000"/>
              </a:lnSpc>
              <a:buClr>
                <a:srgbClr val="C00000"/>
              </a:buClr>
              <a:buNone/>
              <a:defRPr/>
            </a:pPr>
            <a:r>
              <a:rPr lang="en-US" b="1" dirty="0">
                <a:solidFill>
                  <a:schemeClr val="bg1"/>
                </a:solidFill>
                <a:latin typeface="Arial" pitchFamily="34" charset="0"/>
                <a:cs typeface="Arial" pitchFamily="34" charset="0"/>
              </a:rPr>
              <a:t>Employees can opt to wear hearing protection, even when not specifically required by code or policy</a:t>
            </a: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059" y="2362200"/>
            <a:ext cx="2438400" cy="2438400"/>
          </a:xfrm>
          <a:prstGeom prst="rect">
            <a:avLst/>
          </a:prstGeom>
          <a:solidFill>
            <a:srgbClr val="FFFFFF">
              <a:shade val="85000"/>
            </a:srgbClr>
          </a:solidFill>
          <a:ln w="381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10108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34200" cy="762000"/>
          </a:xfrm>
        </p:spPr>
        <p:txBody>
          <a:bodyPr>
            <a:normAutofit/>
          </a:bodyPr>
          <a:lstStyle/>
          <a:p>
            <a:pPr algn="ctr"/>
            <a:r>
              <a:rPr lang="en-US" sz="4400" b="1" dirty="0" smtClean="0">
                <a:solidFill>
                  <a:schemeClr val="bg1"/>
                </a:solidFill>
                <a:latin typeface="Arial Black" pitchFamily="34" charset="0"/>
              </a:rPr>
              <a:t>Hearing Protectors</a:t>
            </a:r>
            <a:endParaRPr lang="en-US" sz="4400" b="1" dirty="0">
              <a:solidFill>
                <a:schemeClr val="bg1"/>
              </a:solidFill>
              <a:latin typeface="Arial Black" pitchFamily="34" charset="0"/>
            </a:endParaRPr>
          </a:p>
        </p:txBody>
      </p:sp>
      <p:sp>
        <p:nvSpPr>
          <p:cNvPr id="3" name="Content Placeholder 2"/>
          <p:cNvSpPr>
            <a:spLocks noGrp="1"/>
          </p:cNvSpPr>
          <p:nvPr>
            <p:ph idx="1"/>
          </p:nvPr>
        </p:nvSpPr>
        <p:spPr>
          <a:xfrm>
            <a:off x="304799" y="1066800"/>
            <a:ext cx="8610601" cy="4343400"/>
          </a:xfrm>
        </p:spPr>
        <p:txBody>
          <a:bodyPr>
            <a:noAutofit/>
          </a:bodyPr>
          <a:lstStyle/>
          <a:p>
            <a:pPr>
              <a:lnSpc>
                <a:spcPct val="80000"/>
              </a:lnSpc>
              <a:buClr>
                <a:srgbClr val="C00000"/>
              </a:buClr>
              <a:buFont typeface="Wingdings" pitchFamily="2" charset="2"/>
              <a:buChar char="q"/>
              <a:defRPr/>
            </a:pPr>
            <a:r>
              <a:rPr lang="en-US" sz="2100" dirty="0">
                <a:solidFill>
                  <a:schemeClr val="bg1"/>
                </a:solidFill>
                <a:latin typeface="Arial" pitchFamily="34" charset="0"/>
                <a:cs typeface="Arial" pitchFamily="34" charset="0"/>
              </a:rPr>
              <a:t>When engineering and/or administrative controls either fail to reduce noise to within required limits or are not technologically feasible, hearing protectors must be used.</a:t>
            </a:r>
          </a:p>
          <a:p>
            <a:pPr>
              <a:lnSpc>
                <a:spcPct val="80000"/>
              </a:lnSpc>
              <a:buClr>
                <a:srgbClr val="C00000"/>
              </a:buClr>
              <a:buFont typeface="Wingdings" pitchFamily="2" charset="2"/>
              <a:buChar char="q"/>
              <a:defRPr/>
            </a:pPr>
            <a:r>
              <a:rPr lang="en-US" sz="2100" dirty="0">
                <a:solidFill>
                  <a:schemeClr val="bg1"/>
                </a:solidFill>
                <a:latin typeface="Arial" pitchFamily="34" charset="0"/>
                <a:cs typeface="Arial" pitchFamily="34" charset="0"/>
              </a:rPr>
              <a:t>When either earmuffs or ear plugs are used, sufficient variety should be available to insure that workers can get a good fit. </a:t>
            </a:r>
            <a:endParaRPr lang="en-US" sz="2100" dirty="0" smtClean="0">
              <a:solidFill>
                <a:schemeClr val="bg1"/>
              </a:solidFill>
              <a:latin typeface="Arial" pitchFamily="34" charset="0"/>
              <a:cs typeface="Arial" pitchFamily="34" charset="0"/>
            </a:endParaRPr>
          </a:p>
          <a:p>
            <a:pPr>
              <a:lnSpc>
                <a:spcPct val="80000"/>
              </a:lnSpc>
              <a:buClr>
                <a:srgbClr val="C00000"/>
              </a:buClr>
              <a:buFont typeface="Wingdings" pitchFamily="2" charset="2"/>
              <a:buChar char="q"/>
              <a:defRPr/>
            </a:pPr>
            <a:r>
              <a:rPr lang="en-US" sz="2100" dirty="0" smtClean="0">
                <a:solidFill>
                  <a:schemeClr val="bg1"/>
                </a:solidFill>
                <a:latin typeface="Arial" pitchFamily="34" charset="0"/>
                <a:cs typeface="Arial" pitchFamily="34" charset="0"/>
              </a:rPr>
              <a:t>Protective </a:t>
            </a:r>
            <a:r>
              <a:rPr lang="en-US" sz="2100" dirty="0">
                <a:solidFill>
                  <a:schemeClr val="bg1"/>
                </a:solidFill>
                <a:latin typeface="Arial" pitchFamily="34" charset="0"/>
                <a:cs typeface="Arial" pitchFamily="34" charset="0"/>
              </a:rPr>
              <a:t>devices should be both effective and comfortable. Sized ear plugs are made of soft, flexible materials which will conform to the shape of the wearer’s ear canal. Other plugs are malleable, made of cotton, paper, plastic, and other materials. They can be thrown away after each use and are designed to fill all ears.</a:t>
            </a:r>
          </a:p>
          <a:p>
            <a:pPr>
              <a:lnSpc>
                <a:spcPct val="80000"/>
              </a:lnSpc>
              <a:buClr>
                <a:srgbClr val="C00000"/>
              </a:buClr>
              <a:buFont typeface="Wingdings" pitchFamily="2" charset="2"/>
              <a:buChar char="q"/>
              <a:defRPr/>
            </a:pPr>
            <a:r>
              <a:rPr lang="en-US" sz="2100" dirty="0">
                <a:solidFill>
                  <a:schemeClr val="bg1"/>
                </a:solidFill>
                <a:latin typeface="Arial" pitchFamily="34" charset="0"/>
                <a:cs typeface="Arial" pitchFamily="34" charset="0"/>
              </a:rPr>
              <a:t>When ear muffs are used, make sure that the seal between the muff and the head is tight. Long hair, glasses, and other obstructions may diminish the effectiveness of the device</a:t>
            </a:r>
            <a:r>
              <a:rPr lang="en-US" sz="2100" dirty="0" smtClean="0">
                <a:solidFill>
                  <a:schemeClr val="bg1"/>
                </a:solidFill>
                <a:latin typeface="Arial" pitchFamily="34" charset="0"/>
                <a:cs typeface="Arial" pitchFamily="34" charset="0"/>
              </a:rPr>
              <a:t>.</a:t>
            </a:r>
            <a:endParaRPr lang="en-US" sz="2100" dirty="0">
              <a:solidFill>
                <a:schemeClr val="bg1"/>
              </a:solidFill>
              <a:latin typeface="Arial" pitchFamily="34" charset="0"/>
              <a:cs typeface="Arial" pitchFamily="34" charset="0"/>
            </a:endParaRPr>
          </a:p>
        </p:txBody>
      </p:sp>
      <p:pic>
        <p:nvPicPr>
          <p:cNvPr id="1026" name="Picture 2" descr="http://t2.gstatic.com/images?q=tbn:ANd9GcSShapZl9iuTG3c8Kp72gmxef3mWWrSR852uxDgGx0fouJ8Pc7g:www.hearinglink.com.au/wp-content/uploads/2012/05/engineer-worker-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68" y="4876799"/>
            <a:ext cx="2613319" cy="1734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nsprod.blob.core.windows.net/article/112795133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631436"/>
            <a:ext cx="2438400" cy="1901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61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924800" cy="1447800"/>
          </a:xfrm>
        </p:spPr>
        <p:txBody>
          <a:bodyPr>
            <a:normAutofit/>
          </a:bodyPr>
          <a:lstStyle/>
          <a:p>
            <a:pPr algn="ctr"/>
            <a:r>
              <a:rPr lang="en-US" sz="4400" dirty="0">
                <a:solidFill>
                  <a:schemeClr val="bg1"/>
                </a:solidFill>
                <a:latin typeface="Arial" pitchFamily="34" charset="0"/>
                <a:cs typeface="Arial" pitchFamily="34" charset="0"/>
              </a:rPr>
              <a:t>Processes That May Require </a:t>
            </a:r>
            <a:r>
              <a:rPr lang="en-US" sz="4400" dirty="0" smtClean="0">
                <a:solidFill>
                  <a:schemeClr val="bg1"/>
                </a:solidFill>
                <a:latin typeface="Arial" pitchFamily="34" charset="0"/>
                <a:cs typeface="Arial" pitchFamily="34" charset="0"/>
              </a:rPr>
              <a:t>Hearing Protection</a:t>
            </a:r>
            <a:endParaRPr lang="en-US" sz="4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762000" y="2209800"/>
            <a:ext cx="7620000" cy="2743200"/>
          </a:xfrm>
        </p:spPr>
        <p:txBody>
          <a:bodyPr>
            <a:normAutofit/>
          </a:bodyPr>
          <a:lstStyle/>
          <a:p>
            <a:pPr marL="0" indent="0" algn="ctr">
              <a:buClr>
                <a:srgbClr val="FF0000"/>
              </a:buClr>
              <a:buNone/>
            </a:pPr>
            <a:r>
              <a:rPr lang="en-US" sz="2800" dirty="0">
                <a:solidFill>
                  <a:schemeClr val="bg1"/>
                </a:solidFill>
                <a:latin typeface="Arial" pitchFamily="34" charset="0"/>
                <a:cs typeface="Arial" pitchFamily="34" charset="0"/>
              </a:rPr>
              <a:t>Machining</a:t>
            </a:r>
            <a:r>
              <a:rPr lang="en-US" sz="2800" dirty="0" smtClean="0">
                <a:solidFill>
                  <a:schemeClr val="bg1"/>
                </a:solidFill>
                <a:latin typeface="Arial" pitchFamily="34" charset="0"/>
                <a:cs typeface="Arial" pitchFamily="34" charset="0"/>
              </a:rPr>
              <a:t>, grinding, sanding</a:t>
            </a:r>
            <a:r>
              <a:rPr lang="en-US" sz="2800" dirty="0">
                <a:solidFill>
                  <a:schemeClr val="bg1"/>
                </a:solidFill>
                <a:latin typeface="Arial" pitchFamily="34" charset="0"/>
                <a:cs typeface="Arial" pitchFamily="34" charset="0"/>
              </a:rPr>
              <a:t>, work near conveyors, pneumatic equipment, generators, ventilation fans, motors, punch and brake </a:t>
            </a:r>
            <a:r>
              <a:rPr lang="en-US" sz="2800" dirty="0" smtClean="0">
                <a:solidFill>
                  <a:schemeClr val="bg1"/>
                </a:solidFill>
                <a:latin typeface="Arial" pitchFamily="34" charset="0"/>
                <a:cs typeface="Arial" pitchFamily="34" charset="0"/>
              </a:rPr>
              <a:t>presses</a:t>
            </a:r>
            <a:endParaRPr lang="en-US" sz="2800" dirty="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457200" y="4103548"/>
            <a:ext cx="3124200" cy="2308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PRDECHOME13\13\135\135028\Desktop\Pics\PPE\Hearing Protection with Lawn Mow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821252"/>
            <a:ext cx="19431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73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4648200" cy="838200"/>
          </a:xfrm>
        </p:spPr>
        <p:txBody>
          <a:bodyPr>
            <a:normAutofit/>
          </a:bodyPr>
          <a:lstStyle/>
          <a:p>
            <a:pPr algn="ctr"/>
            <a:r>
              <a:rPr lang="en-US" sz="4400" dirty="0" smtClean="0">
                <a:solidFill>
                  <a:schemeClr val="bg1"/>
                </a:solidFill>
              </a:rPr>
              <a:t>Did You Know</a:t>
            </a:r>
            <a:endParaRPr lang="en-US" sz="4400" dirty="0">
              <a:solidFill>
                <a:schemeClr val="bg1"/>
              </a:solidFill>
            </a:endParaRPr>
          </a:p>
        </p:txBody>
      </p:sp>
      <p:sp>
        <p:nvSpPr>
          <p:cNvPr id="3" name="Content Placeholder 2"/>
          <p:cNvSpPr>
            <a:spLocks noGrp="1"/>
          </p:cNvSpPr>
          <p:nvPr>
            <p:ph idx="1"/>
          </p:nvPr>
        </p:nvSpPr>
        <p:spPr>
          <a:xfrm>
            <a:off x="3962400" y="1371600"/>
            <a:ext cx="4800600" cy="5181600"/>
          </a:xfrm>
        </p:spPr>
        <p:txBody>
          <a:bodyPr>
            <a:normAutofit lnSpcReduction="10000"/>
          </a:bodyPr>
          <a:lstStyle/>
          <a:p>
            <a:pPr marL="0" indent="0">
              <a:buNone/>
            </a:pPr>
            <a:r>
              <a:rPr lang="en-US" dirty="0">
                <a:solidFill>
                  <a:schemeClr val="bg1"/>
                </a:solidFill>
              </a:rPr>
              <a:t>"The Bureau of Labor Statistics estimates that approximately 3.3 million serious work-related injuries and about 4,300 fatalities </a:t>
            </a:r>
            <a:r>
              <a:rPr lang="en-US" dirty="0" smtClean="0">
                <a:solidFill>
                  <a:schemeClr val="bg1"/>
                </a:solidFill>
              </a:rPr>
              <a:t>occur annually.</a:t>
            </a:r>
          </a:p>
          <a:p>
            <a:pPr marL="0" indent="0">
              <a:buNone/>
            </a:pPr>
            <a:endParaRPr lang="en-US" sz="1000" dirty="0" smtClean="0">
              <a:solidFill>
                <a:schemeClr val="bg1"/>
              </a:solidFill>
            </a:endParaRPr>
          </a:p>
          <a:p>
            <a:pPr marL="0" indent="0">
              <a:buNone/>
            </a:pPr>
            <a:r>
              <a:rPr lang="en-US" dirty="0" smtClean="0">
                <a:solidFill>
                  <a:schemeClr val="bg1"/>
                </a:solidFill>
              </a:rPr>
              <a:t>OSHA's </a:t>
            </a:r>
            <a:r>
              <a:rPr lang="en-US" dirty="0">
                <a:solidFill>
                  <a:schemeClr val="bg1"/>
                </a:solidFill>
              </a:rPr>
              <a:t>incident data indicate that a significant portion of all work related injuries and fatalities involve workers being struck in the eyes, head, face, hand, and or feet by foreign objects. For example, it has been estimated that as many as 2,500 eye injuries occur in the workplace every working day</a:t>
            </a:r>
          </a:p>
        </p:txBody>
      </p:sp>
      <p:pic>
        <p:nvPicPr>
          <p:cNvPr id="1054" name="Picture 30" descr="\\PRDECHOME13\13\135\135028\Desktop\Pics\PPE\multi inju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24" y="2018371"/>
            <a:ext cx="3124200"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1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391400" cy="838200"/>
          </a:xfrm>
        </p:spPr>
        <p:txBody>
          <a:bodyPr>
            <a:normAutofit/>
          </a:bodyPr>
          <a:lstStyle/>
          <a:p>
            <a:pPr algn="ctr"/>
            <a:r>
              <a:rPr lang="en-US" sz="4400" b="1" dirty="0" smtClean="0">
                <a:solidFill>
                  <a:schemeClr val="bg1"/>
                </a:solidFill>
              </a:rPr>
              <a:t>Other </a:t>
            </a:r>
            <a:r>
              <a:rPr lang="en-US" sz="4400" b="1" dirty="0" err="1" smtClean="0">
                <a:solidFill>
                  <a:schemeClr val="bg1"/>
                </a:solidFill>
              </a:rPr>
              <a:t>ppe</a:t>
            </a:r>
            <a:r>
              <a:rPr lang="en-US" sz="4400" b="1" dirty="0" smtClean="0">
                <a:solidFill>
                  <a:schemeClr val="bg1"/>
                </a:solidFill>
              </a:rPr>
              <a:t> you may need</a:t>
            </a:r>
            <a:endParaRPr lang="en-US" sz="4400" b="1" dirty="0">
              <a:solidFill>
                <a:schemeClr val="bg1"/>
              </a:solidFill>
            </a:endParaRPr>
          </a:p>
        </p:txBody>
      </p:sp>
      <p:sp>
        <p:nvSpPr>
          <p:cNvPr id="3" name="Content Placeholder 2"/>
          <p:cNvSpPr>
            <a:spLocks noGrp="1"/>
          </p:cNvSpPr>
          <p:nvPr>
            <p:ph idx="1"/>
          </p:nvPr>
        </p:nvSpPr>
        <p:spPr>
          <a:xfrm>
            <a:off x="1905000" y="1135063"/>
            <a:ext cx="7086600" cy="5570537"/>
          </a:xfrm>
        </p:spPr>
        <p:txBody>
          <a:bodyPr>
            <a:normAutofit fontScale="92500" lnSpcReduction="10000"/>
          </a:bodyPr>
          <a:lstStyle/>
          <a:p>
            <a:pPr>
              <a:lnSpc>
                <a:spcPct val="80000"/>
              </a:lnSpc>
              <a:buClr>
                <a:srgbClr val="C00000"/>
              </a:buClr>
              <a:buFont typeface="Wingdings" pitchFamily="2" charset="2"/>
              <a:buChar char="t"/>
              <a:defRPr/>
            </a:pPr>
            <a:r>
              <a:rPr lang="en-US" sz="2700" dirty="0">
                <a:solidFill>
                  <a:schemeClr val="bg1"/>
                </a:solidFill>
              </a:rPr>
              <a:t>Wear steel-toed </a:t>
            </a:r>
            <a:r>
              <a:rPr lang="en-US" sz="2700" b="1" dirty="0">
                <a:solidFill>
                  <a:schemeClr val="bg1"/>
                </a:solidFill>
              </a:rPr>
              <a:t>safety shoes</a:t>
            </a:r>
            <a:r>
              <a:rPr lang="en-US" sz="2700" dirty="0">
                <a:solidFill>
                  <a:schemeClr val="bg1"/>
                </a:solidFill>
              </a:rPr>
              <a:t> when anything might crush or penetrate your foot. </a:t>
            </a:r>
          </a:p>
          <a:p>
            <a:pPr>
              <a:lnSpc>
                <a:spcPct val="80000"/>
              </a:lnSpc>
              <a:buClr>
                <a:srgbClr val="C00000"/>
              </a:buClr>
              <a:buFont typeface="Wingdings" pitchFamily="2" charset="2"/>
              <a:buChar char="t"/>
              <a:defRPr/>
            </a:pPr>
            <a:r>
              <a:rPr lang="en-US" sz="2700" dirty="0">
                <a:solidFill>
                  <a:schemeClr val="bg1"/>
                </a:solidFill>
              </a:rPr>
              <a:t>If you're using a jackhammer, steel should cover your whole foot, not just the toes. </a:t>
            </a:r>
          </a:p>
          <a:p>
            <a:pPr>
              <a:lnSpc>
                <a:spcPct val="80000"/>
              </a:lnSpc>
              <a:buClr>
                <a:srgbClr val="C00000"/>
              </a:buClr>
              <a:buFont typeface="Wingdings" pitchFamily="2" charset="2"/>
              <a:buChar char="t"/>
              <a:defRPr/>
            </a:pPr>
            <a:r>
              <a:rPr lang="en-US" sz="2700" dirty="0">
                <a:solidFill>
                  <a:schemeClr val="bg1"/>
                </a:solidFill>
              </a:rPr>
              <a:t>Wear </a:t>
            </a:r>
            <a:r>
              <a:rPr lang="en-US" sz="2700" b="1" dirty="0">
                <a:solidFill>
                  <a:schemeClr val="bg1"/>
                </a:solidFill>
              </a:rPr>
              <a:t>boots</a:t>
            </a:r>
            <a:r>
              <a:rPr lang="en-US" sz="2700" dirty="0">
                <a:solidFill>
                  <a:schemeClr val="bg1"/>
                </a:solidFill>
              </a:rPr>
              <a:t> when you work near hot surfaces, with concrete, or in wet locations, (ensure boots used in wet locations provide adequate traction). </a:t>
            </a:r>
          </a:p>
          <a:p>
            <a:pPr>
              <a:lnSpc>
                <a:spcPct val="80000"/>
              </a:lnSpc>
              <a:buClr>
                <a:srgbClr val="C00000"/>
              </a:buClr>
              <a:buFont typeface="Wingdings" pitchFamily="2" charset="2"/>
              <a:buChar char="t"/>
              <a:defRPr/>
            </a:pPr>
            <a:r>
              <a:rPr lang="en-US" sz="2700" dirty="0">
                <a:solidFill>
                  <a:schemeClr val="bg1"/>
                </a:solidFill>
              </a:rPr>
              <a:t>Knee pads protect the knees from hard/sharp</a:t>
            </a:r>
          </a:p>
          <a:p>
            <a:pPr>
              <a:lnSpc>
                <a:spcPct val="80000"/>
              </a:lnSpc>
              <a:buClr>
                <a:srgbClr val="C00000"/>
              </a:buClr>
              <a:buFont typeface="Wingdings" pitchFamily="2" charset="2"/>
              <a:buChar char="t"/>
              <a:defRPr/>
            </a:pPr>
            <a:r>
              <a:rPr lang="en-US" sz="2700" dirty="0">
                <a:solidFill>
                  <a:schemeClr val="bg1"/>
                </a:solidFill>
              </a:rPr>
              <a:t>Wear an </a:t>
            </a:r>
            <a:r>
              <a:rPr lang="en-US" sz="2700" b="1" dirty="0">
                <a:solidFill>
                  <a:schemeClr val="bg1"/>
                </a:solidFill>
              </a:rPr>
              <a:t>apron </a:t>
            </a:r>
            <a:r>
              <a:rPr lang="en-US" sz="2700" dirty="0">
                <a:solidFill>
                  <a:schemeClr val="bg1"/>
                </a:solidFill>
              </a:rPr>
              <a:t>or </a:t>
            </a:r>
            <a:r>
              <a:rPr lang="en-US" sz="2700" b="1" dirty="0">
                <a:solidFill>
                  <a:schemeClr val="bg1"/>
                </a:solidFill>
              </a:rPr>
              <a:t>coveralls </a:t>
            </a:r>
            <a:r>
              <a:rPr lang="en-US" sz="2700" dirty="0">
                <a:solidFill>
                  <a:schemeClr val="bg1"/>
                </a:solidFill>
              </a:rPr>
              <a:t>to protect yourself from dust, chemicals, cuts, and burns. </a:t>
            </a:r>
          </a:p>
          <a:p>
            <a:pPr>
              <a:lnSpc>
                <a:spcPct val="80000"/>
              </a:lnSpc>
              <a:buClr>
                <a:srgbClr val="C00000"/>
              </a:buClr>
              <a:buFont typeface="Wingdings" pitchFamily="2" charset="2"/>
              <a:buChar char="t"/>
              <a:defRPr/>
            </a:pPr>
            <a:r>
              <a:rPr lang="en-US" sz="2700" dirty="0">
                <a:solidFill>
                  <a:schemeClr val="bg1"/>
                </a:solidFill>
              </a:rPr>
              <a:t>A </a:t>
            </a:r>
            <a:r>
              <a:rPr lang="en-US" sz="2700" b="1" dirty="0">
                <a:solidFill>
                  <a:schemeClr val="bg1"/>
                </a:solidFill>
              </a:rPr>
              <a:t>full body suit</a:t>
            </a:r>
            <a:r>
              <a:rPr lang="en-US" sz="2700" dirty="0">
                <a:solidFill>
                  <a:schemeClr val="bg1"/>
                </a:solidFill>
              </a:rPr>
              <a:t> may be necessary if you work with asbestos, lead, or toxic waste. It can also protect you from steam and from extreme heat or cold. </a:t>
            </a:r>
          </a:p>
          <a:p>
            <a:pPr>
              <a:lnSpc>
                <a:spcPct val="80000"/>
              </a:lnSpc>
              <a:buClr>
                <a:srgbClr val="C00000"/>
              </a:buClr>
              <a:buFont typeface="Wingdings" pitchFamily="2" charset="2"/>
              <a:buChar char="t"/>
              <a:defRPr/>
            </a:pPr>
            <a:r>
              <a:rPr lang="en-US" sz="2700" dirty="0">
                <a:solidFill>
                  <a:schemeClr val="bg1"/>
                </a:solidFill>
              </a:rPr>
              <a:t>Respiratory protection may be required for certain trades and/or processes. The use of tight fitting respirators requires a physical exam, doctors approval for the employee to wear them, training, &amp; a respiratory fit test</a:t>
            </a:r>
            <a:r>
              <a:rPr lang="en-US" sz="2700" dirty="0" smtClean="0">
                <a:solidFill>
                  <a:schemeClr val="bg1"/>
                </a:solidFill>
              </a:rPr>
              <a:t>.</a:t>
            </a:r>
            <a:endParaRPr lang="en-US" sz="2700" dirty="0">
              <a:solidFill>
                <a:schemeClr val="bg1"/>
              </a:solidFill>
            </a:endParaRPr>
          </a:p>
        </p:txBody>
      </p:sp>
      <p:pic>
        <p:nvPicPr>
          <p:cNvPr id="4" name="Picture 9" descr="http://www.kimbersafety.com/prodimages/RespiratoryProt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
            <a:ext cx="11731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785" y="4798768"/>
            <a:ext cx="1375967" cy="16782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1785" y="1295400"/>
            <a:ext cx="1390815" cy="134687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20908" y="2819400"/>
            <a:ext cx="1416844" cy="1752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546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rmAutofit/>
          </a:bodyPr>
          <a:lstStyle/>
          <a:p>
            <a:pPr algn="ctr"/>
            <a:r>
              <a:rPr lang="en-US" sz="4400" dirty="0">
                <a:solidFill>
                  <a:schemeClr val="bg1"/>
                </a:solidFill>
                <a:latin typeface="Arial" pitchFamily="34" charset="0"/>
                <a:cs typeface="Arial" pitchFamily="34" charset="0"/>
              </a:rPr>
              <a:t>Determining if </a:t>
            </a:r>
            <a:r>
              <a:rPr lang="en-US" sz="4400" dirty="0" smtClean="0">
                <a:solidFill>
                  <a:schemeClr val="bg1"/>
                </a:solidFill>
                <a:latin typeface="Arial" pitchFamily="34" charset="0"/>
                <a:cs typeface="Arial" pitchFamily="34" charset="0"/>
              </a:rPr>
              <a:t>you need </a:t>
            </a:r>
            <a:r>
              <a:rPr lang="en-US" sz="4400" dirty="0">
                <a:solidFill>
                  <a:schemeClr val="bg1"/>
                </a:solidFill>
                <a:latin typeface="Arial" pitchFamily="34" charset="0"/>
                <a:cs typeface="Arial" pitchFamily="34" charset="0"/>
              </a:rPr>
              <a:t>other types of </a:t>
            </a:r>
            <a:r>
              <a:rPr lang="en-US" sz="4400" dirty="0" smtClean="0">
                <a:solidFill>
                  <a:schemeClr val="bg1"/>
                </a:solidFill>
                <a:latin typeface="Arial" pitchFamily="34" charset="0"/>
                <a:cs typeface="Arial" pitchFamily="34" charset="0"/>
              </a:rPr>
              <a:t>PPE</a:t>
            </a:r>
            <a:endParaRPr lang="en-US" sz="4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762000" y="1905000"/>
            <a:ext cx="7543800" cy="2743200"/>
          </a:xfrm>
        </p:spPr>
        <p:txBody>
          <a:bodyPr>
            <a:normAutofit fontScale="92500" lnSpcReduction="10000"/>
          </a:bodyPr>
          <a:lstStyle/>
          <a:p>
            <a:pPr>
              <a:buClr>
                <a:srgbClr val="FF0000"/>
              </a:buClr>
              <a:buFont typeface="Wingdings" pitchFamily="2" charset="2"/>
              <a:buChar char="x"/>
            </a:pPr>
            <a:r>
              <a:rPr lang="en-US" sz="3200" b="1" dirty="0">
                <a:solidFill>
                  <a:schemeClr val="bg1"/>
                </a:solidFill>
                <a:latin typeface="Arial" pitchFamily="34" charset="0"/>
                <a:cs typeface="Arial" pitchFamily="34" charset="0"/>
              </a:rPr>
              <a:t>Is your body exposed to irritating dust or chemical splashes?</a:t>
            </a:r>
          </a:p>
          <a:p>
            <a:pPr>
              <a:buClr>
                <a:srgbClr val="FF0000"/>
              </a:buClr>
              <a:buFont typeface="Wingdings" pitchFamily="2" charset="2"/>
              <a:buChar char="x"/>
            </a:pPr>
            <a:r>
              <a:rPr lang="en-US" sz="3200" b="1" dirty="0">
                <a:solidFill>
                  <a:schemeClr val="bg1"/>
                </a:solidFill>
                <a:latin typeface="Arial" pitchFamily="34" charset="0"/>
                <a:cs typeface="Arial" pitchFamily="34" charset="0"/>
              </a:rPr>
              <a:t>How about being exposed to acids or other hazardous substances?</a:t>
            </a:r>
          </a:p>
          <a:p>
            <a:pPr>
              <a:buClr>
                <a:srgbClr val="FF0000"/>
              </a:buClr>
              <a:buFont typeface="Wingdings" pitchFamily="2" charset="2"/>
              <a:buChar char="x"/>
            </a:pPr>
            <a:r>
              <a:rPr lang="en-US" sz="3200" b="1" dirty="0">
                <a:solidFill>
                  <a:schemeClr val="bg1"/>
                </a:solidFill>
                <a:latin typeface="Arial" pitchFamily="34" charset="0"/>
                <a:cs typeface="Arial" pitchFamily="34" charset="0"/>
              </a:rPr>
              <a:t>Maybe being exposed to extreme heat</a:t>
            </a:r>
            <a:r>
              <a:rPr lang="en-US" sz="3200" b="1" dirty="0" smtClean="0">
                <a:solidFill>
                  <a:schemeClr val="bg1"/>
                </a:solidFill>
                <a:latin typeface="Arial" pitchFamily="34" charset="0"/>
                <a:cs typeface="Arial" pitchFamily="34" charset="0"/>
              </a:rPr>
              <a:t>?</a:t>
            </a:r>
            <a:endParaRPr lang="en-US" sz="3200" b="1" dirty="0">
              <a:solidFill>
                <a:schemeClr val="bg1"/>
              </a:solidFill>
              <a:latin typeface="Arial" pitchFamily="34" charset="0"/>
              <a:cs typeface="Arial" pitchFamily="34" charset="0"/>
            </a:endParaRPr>
          </a:p>
        </p:txBody>
      </p:sp>
      <p:sp>
        <p:nvSpPr>
          <p:cNvPr id="4" name="Rectangle 3"/>
          <p:cNvSpPr/>
          <p:nvPr/>
        </p:nvSpPr>
        <p:spPr>
          <a:xfrm>
            <a:off x="228600" y="4971871"/>
            <a:ext cx="8686800" cy="1384995"/>
          </a:xfrm>
          <a:prstGeom prst="rect">
            <a:avLst/>
          </a:prstGeom>
          <a:solidFill>
            <a:schemeClr val="accent1">
              <a:lumMod val="50000"/>
            </a:schemeClr>
          </a:solidFill>
        </p:spPr>
        <p:txBody>
          <a:bodyPr wrap="square">
            <a:spAutoFit/>
          </a:bodyPr>
          <a:lstStyle/>
          <a:p>
            <a:pPr algn="ctr"/>
            <a:r>
              <a:rPr lang="en-US" sz="2800" b="1" dirty="0"/>
              <a:t>A </a:t>
            </a:r>
            <a:r>
              <a:rPr lang="en-US" sz="2800" b="1" dirty="0" smtClean="0"/>
              <a:t>PPE guideline </a:t>
            </a:r>
            <a:r>
              <a:rPr lang="en-US" sz="2800" b="1" dirty="0"/>
              <a:t>is available on the OSHA website a</a:t>
            </a:r>
            <a:r>
              <a:rPr lang="en-US" sz="2800" dirty="0"/>
              <a:t>t </a:t>
            </a:r>
            <a:r>
              <a:rPr lang="en-US" sz="2800" b="1" dirty="0">
                <a:hlinkClick r:id="rId3"/>
              </a:rPr>
              <a:t>http://www.osha.gov/dte/library/ppe_assessment/ppe_assessment.html</a:t>
            </a:r>
            <a:r>
              <a:rPr lang="en-US" sz="2800" b="1" dirty="0"/>
              <a:t> </a:t>
            </a:r>
          </a:p>
        </p:txBody>
      </p:sp>
    </p:spTree>
    <p:extLst>
      <p:ext uri="{BB962C8B-B14F-4D97-AF65-F5344CB8AC3E}">
        <p14:creationId xmlns:p14="http://schemas.microsoft.com/office/powerpoint/2010/main" val="459099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04800"/>
            <a:ext cx="7315200" cy="914400"/>
          </a:xfrm>
        </p:spPr>
        <p:txBody>
          <a:bodyPr>
            <a:normAutofit fontScale="90000"/>
          </a:bodyPr>
          <a:lstStyle/>
          <a:p>
            <a:pPr algn="ctr"/>
            <a:r>
              <a:rPr lang="en-US" sz="4400" dirty="0" smtClean="0">
                <a:solidFill>
                  <a:schemeClr val="bg1"/>
                </a:solidFill>
                <a:latin typeface="Arial" pitchFamily="34" charset="0"/>
                <a:cs typeface="Arial" pitchFamily="34" charset="0"/>
              </a:rPr>
              <a:t>Cleaning and Maintenance</a:t>
            </a:r>
          </a:p>
        </p:txBody>
      </p:sp>
      <p:sp>
        <p:nvSpPr>
          <p:cNvPr id="22531" name="Rectangle 3"/>
          <p:cNvSpPr>
            <a:spLocks noGrp="1" noChangeArrowheads="1"/>
          </p:cNvSpPr>
          <p:nvPr>
            <p:ph idx="1"/>
          </p:nvPr>
        </p:nvSpPr>
        <p:spPr>
          <a:xfrm>
            <a:off x="762000" y="1447800"/>
            <a:ext cx="7543800" cy="4648200"/>
          </a:xfrm>
        </p:spPr>
        <p:txBody>
          <a:bodyPr>
            <a:normAutofit fontScale="92500" lnSpcReduction="10000"/>
          </a:bodyPr>
          <a:lstStyle/>
          <a:p>
            <a:pPr>
              <a:lnSpc>
                <a:spcPct val="90000"/>
              </a:lnSpc>
              <a:buClr>
                <a:srgbClr val="C00000"/>
              </a:buClr>
              <a:buFont typeface="Wingdings" pitchFamily="2" charset="2"/>
              <a:buChar char="q"/>
            </a:pPr>
            <a:r>
              <a:rPr lang="en-US" sz="2800" dirty="0" smtClean="0">
                <a:solidFill>
                  <a:srgbClr val="000000"/>
                </a:solidFill>
                <a:latin typeface="Arial" pitchFamily="34" charset="0"/>
                <a:cs typeface="Arial" pitchFamily="34" charset="0"/>
              </a:rPr>
              <a:t>It is important that all PPE be kept clean and properly maintained by the employee assigned to the equipment.  </a:t>
            </a:r>
          </a:p>
          <a:p>
            <a:pPr>
              <a:lnSpc>
                <a:spcPct val="90000"/>
              </a:lnSpc>
              <a:buClr>
                <a:srgbClr val="C00000"/>
              </a:buClr>
              <a:buFont typeface="Wingdings" pitchFamily="2" charset="2"/>
              <a:buChar char="q"/>
            </a:pPr>
            <a:r>
              <a:rPr lang="en-US" sz="2800" dirty="0" smtClean="0">
                <a:solidFill>
                  <a:srgbClr val="000000"/>
                </a:solidFill>
                <a:latin typeface="Arial" pitchFamily="34" charset="0"/>
                <a:cs typeface="Arial" pitchFamily="34" charset="0"/>
              </a:rPr>
              <a:t>Cleaning is particularly important for eye and face protection. Dirty or fogged lenses can impair vision.  </a:t>
            </a:r>
          </a:p>
          <a:p>
            <a:pPr>
              <a:lnSpc>
                <a:spcPct val="90000"/>
              </a:lnSpc>
              <a:buClr>
                <a:srgbClr val="C00000"/>
              </a:buClr>
              <a:buFont typeface="Wingdings" pitchFamily="2" charset="2"/>
              <a:buChar char="q"/>
            </a:pPr>
            <a:r>
              <a:rPr lang="en-US" sz="2800" dirty="0" smtClean="0">
                <a:solidFill>
                  <a:srgbClr val="000000"/>
                </a:solidFill>
                <a:latin typeface="Arial" pitchFamily="34" charset="0"/>
                <a:cs typeface="Arial" pitchFamily="34" charset="0"/>
              </a:rPr>
              <a:t>Cleaning of respiratory protection after use and changing out filters on a regular basis is very important. Filters become clogged after a period of time making it difficult to breath.</a:t>
            </a:r>
          </a:p>
          <a:p>
            <a:pPr>
              <a:lnSpc>
                <a:spcPct val="90000"/>
              </a:lnSpc>
              <a:buClr>
                <a:srgbClr val="C00000"/>
              </a:buClr>
              <a:buFont typeface="Wingdings" pitchFamily="2" charset="2"/>
              <a:buChar char="q"/>
            </a:pPr>
            <a:r>
              <a:rPr lang="en-US" sz="2800" dirty="0" smtClean="0">
                <a:solidFill>
                  <a:srgbClr val="000000"/>
                </a:solidFill>
                <a:latin typeface="Arial" pitchFamily="34" charset="0"/>
                <a:cs typeface="Arial" pitchFamily="34" charset="0"/>
              </a:rPr>
              <a:t>PPE must be inspected, cleaned, and</a:t>
            </a:r>
            <a:r>
              <a:rPr lang="en-US" sz="2800" dirty="0" smtClean="0">
                <a:latin typeface="Arial" pitchFamily="34" charset="0"/>
                <a:cs typeface="Arial" pitchFamily="34" charset="0"/>
              </a:rPr>
              <a:t> </a:t>
            </a:r>
            <a:r>
              <a:rPr lang="en-US" sz="2800" dirty="0" smtClean="0">
                <a:solidFill>
                  <a:srgbClr val="000000"/>
                </a:solidFill>
                <a:latin typeface="Arial" pitchFamily="34" charset="0"/>
                <a:cs typeface="Arial" pitchFamily="34" charset="0"/>
              </a:rPr>
              <a:t>maintained by employees at regular interval and as stated in the manufacture’s instructions.  </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310470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457200"/>
            <a:ext cx="6781800" cy="838200"/>
          </a:xfrm>
        </p:spPr>
        <p:txBody>
          <a:bodyPr>
            <a:normAutofit fontScale="90000"/>
          </a:bodyPr>
          <a:lstStyle/>
          <a:p>
            <a:pPr algn="ctr"/>
            <a:r>
              <a:rPr lang="en-US" sz="4400" dirty="0" smtClean="0">
                <a:solidFill>
                  <a:schemeClr val="bg1"/>
                </a:solidFill>
                <a:latin typeface="Arial" pitchFamily="34" charset="0"/>
                <a:cs typeface="Arial" pitchFamily="34" charset="0"/>
              </a:rPr>
              <a:t>Cleaning and Maintenance</a:t>
            </a:r>
          </a:p>
        </p:txBody>
      </p:sp>
      <p:sp>
        <p:nvSpPr>
          <p:cNvPr id="23555" name="Rectangle 3"/>
          <p:cNvSpPr>
            <a:spLocks noGrp="1" noChangeArrowheads="1"/>
          </p:cNvSpPr>
          <p:nvPr>
            <p:ph idx="1"/>
          </p:nvPr>
        </p:nvSpPr>
        <p:spPr>
          <a:xfrm>
            <a:off x="838200" y="1676400"/>
            <a:ext cx="7772400" cy="4114800"/>
          </a:xfrm>
        </p:spPr>
        <p:txBody>
          <a:bodyPr>
            <a:normAutofit/>
          </a:bodyPr>
          <a:lstStyle/>
          <a:p>
            <a:pPr>
              <a:lnSpc>
                <a:spcPct val="90000"/>
              </a:lnSpc>
              <a:buClr>
                <a:srgbClr val="C00000"/>
              </a:buClr>
              <a:buFont typeface="Wingdings" pitchFamily="2" charset="2"/>
              <a:buChar char="q"/>
            </a:pPr>
            <a:r>
              <a:rPr lang="en-US" sz="2600" dirty="0" smtClean="0">
                <a:solidFill>
                  <a:srgbClr val="000000"/>
                </a:solidFill>
                <a:latin typeface="Arial" pitchFamily="34" charset="0"/>
                <a:cs typeface="Arial" pitchFamily="34" charset="0"/>
              </a:rPr>
              <a:t>If the PPE is in need of repair or replacement, it is the responsibility of the employee to bring it to the immediate attention of his</a:t>
            </a:r>
            <a:r>
              <a:rPr lang="en-US" sz="2600" b="1" dirty="0" smtClean="0">
                <a:solidFill>
                  <a:srgbClr val="000000"/>
                </a:solidFill>
                <a:latin typeface="Arial" pitchFamily="34" charset="0"/>
                <a:cs typeface="Arial" pitchFamily="34" charset="0"/>
              </a:rPr>
              <a:t>/</a:t>
            </a:r>
            <a:r>
              <a:rPr lang="en-US" sz="2600" dirty="0" smtClean="0">
                <a:solidFill>
                  <a:srgbClr val="000000"/>
                </a:solidFill>
                <a:latin typeface="Arial" pitchFamily="34" charset="0"/>
                <a:cs typeface="Arial" pitchFamily="34" charset="0"/>
              </a:rPr>
              <a:t>her supervisor.  </a:t>
            </a:r>
          </a:p>
          <a:p>
            <a:pPr>
              <a:lnSpc>
                <a:spcPct val="90000"/>
              </a:lnSpc>
              <a:buClr>
                <a:srgbClr val="C00000"/>
              </a:buClr>
              <a:buFont typeface="Wingdings" pitchFamily="2" charset="2"/>
              <a:buChar char="q"/>
            </a:pPr>
            <a:r>
              <a:rPr lang="en-US" sz="2600" dirty="0" smtClean="0">
                <a:solidFill>
                  <a:srgbClr val="000000"/>
                </a:solidFill>
                <a:latin typeface="Arial" pitchFamily="34" charset="0"/>
                <a:cs typeface="Arial" pitchFamily="34" charset="0"/>
              </a:rPr>
              <a:t>Do not use PPE if it is in need of repair or if it is not able to perform its intended function.</a:t>
            </a:r>
            <a:endParaRPr lang="en-US" sz="2600" dirty="0" smtClean="0">
              <a:latin typeface="Arial" pitchFamily="34" charset="0"/>
              <a:cs typeface="Arial" pitchFamily="34" charset="0"/>
            </a:endParaRPr>
          </a:p>
          <a:p>
            <a:pPr>
              <a:lnSpc>
                <a:spcPct val="90000"/>
              </a:lnSpc>
              <a:buClr>
                <a:srgbClr val="C00000"/>
              </a:buClr>
              <a:buFont typeface="Wingdings" pitchFamily="2" charset="2"/>
              <a:buChar char="q"/>
            </a:pPr>
            <a:r>
              <a:rPr lang="en-US" sz="2600" dirty="0" smtClean="0">
                <a:solidFill>
                  <a:srgbClr val="000000"/>
                </a:solidFill>
                <a:latin typeface="Arial" pitchFamily="34" charset="0"/>
                <a:cs typeface="Arial" pitchFamily="34" charset="0"/>
              </a:rPr>
              <a:t>Contaminated PPE, which cannot be decontaminated, must be disposed of in a manner that protects employees from exposure to the hazard and should be brought to the attention of your supervisor.</a:t>
            </a:r>
            <a:endParaRPr lang="en-US" sz="2600" dirty="0" smtClean="0">
              <a:latin typeface="Arial" pitchFamily="34" charset="0"/>
              <a:cs typeface="Arial" pitchFamily="34" charset="0"/>
            </a:endParaRPr>
          </a:p>
        </p:txBody>
      </p:sp>
    </p:spTree>
    <p:extLst>
      <p:ext uri="{BB962C8B-B14F-4D97-AF65-F5344CB8AC3E}">
        <p14:creationId xmlns:p14="http://schemas.microsoft.com/office/powerpoint/2010/main" val="3031990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914400"/>
          </a:xfrm>
        </p:spPr>
        <p:txBody>
          <a:bodyPr>
            <a:normAutofit/>
          </a:bodyPr>
          <a:lstStyle/>
          <a:p>
            <a:r>
              <a:rPr lang="en-US" sz="4000" b="1" dirty="0" smtClean="0">
                <a:solidFill>
                  <a:schemeClr val="bg1"/>
                </a:solidFill>
                <a:latin typeface="Arial Black" pitchFamily="34" charset="0"/>
              </a:rPr>
              <a:t>Hazards in the Workplace</a:t>
            </a:r>
            <a:endParaRPr lang="en-US" sz="4000" b="1" dirty="0">
              <a:solidFill>
                <a:schemeClr val="bg1"/>
              </a:solidFill>
              <a:latin typeface="Arial Black" pitchFamily="34" charset="0"/>
            </a:endParaRPr>
          </a:p>
        </p:txBody>
      </p:sp>
      <p:sp>
        <p:nvSpPr>
          <p:cNvPr id="4" name="Rectangle 1027"/>
          <p:cNvSpPr>
            <a:spLocks noGrp="1" noChangeArrowheads="1"/>
          </p:cNvSpPr>
          <p:nvPr>
            <p:ph idx="1"/>
          </p:nvPr>
        </p:nvSpPr>
        <p:spPr>
          <a:xfrm>
            <a:off x="762000" y="1752600"/>
            <a:ext cx="7543800" cy="4724400"/>
          </a:xfrm>
        </p:spPr>
        <p:txBody>
          <a:bodyPr>
            <a:normAutofit lnSpcReduction="10000"/>
          </a:bodyPr>
          <a:lstStyle/>
          <a:p>
            <a:pPr>
              <a:lnSpc>
                <a:spcPct val="90000"/>
              </a:lnSpc>
              <a:buClr>
                <a:schemeClr val="tx1"/>
              </a:buClr>
              <a:buFont typeface="Monotype Sorts" pitchFamily="2" charset="2"/>
              <a:buNone/>
            </a:pPr>
            <a:r>
              <a:rPr lang="en-US" sz="2800" dirty="0" smtClean="0">
                <a:solidFill>
                  <a:srgbClr val="000000"/>
                </a:solidFill>
                <a:cs typeface="Times New Roman" charset="0"/>
              </a:rPr>
              <a:t>	</a:t>
            </a:r>
            <a:r>
              <a:rPr lang="en-US" sz="3200" b="1" dirty="0" smtClean="0">
                <a:solidFill>
                  <a:srgbClr val="000000"/>
                </a:solidFill>
                <a:latin typeface="Arial" pitchFamily="34" charset="0"/>
                <a:cs typeface="Arial" pitchFamily="34" charset="0"/>
              </a:rPr>
              <a:t>It may include:</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Impact hazards</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Penetration hazards</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Compression hazards</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Chemical hazards </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Heat</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Harmful dust</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Optical radiation</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Biological hazards</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Noise hazards</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Electrical hazards</a:t>
            </a:r>
          </a:p>
          <a:p>
            <a:pPr lvl="1">
              <a:lnSpc>
                <a:spcPct val="90000"/>
              </a:lnSpc>
              <a:buClr>
                <a:srgbClr val="C00000"/>
              </a:buClr>
              <a:buFont typeface="Wingdings" pitchFamily="2" charset="2"/>
              <a:buChar char="q"/>
            </a:pPr>
            <a:r>
              <a:rPr lang="en-US" sz="2400" b="1" dirty="0" smtClean="0">
                <a:solidFill>
                  <a:srgbClr val="000000"/>
                </a:solidFill>
                <a:latin typeface="Times New Roman" pitchFamily="18" charset="0"/>
                <a:cs typeface="Times New Roman" pitchFamily="18" charset="0"/>
              </a:rPr>
              <a:t>Other</a:t>
            </a:r>
          </a:p>
        </p:txBody>
      </p:sp>
    </p:spTree>
    <p:extLst>
      <p:ext uri="{BB962C8B-B14F-4D97-AF65-F5344CB8AC3E}">
        <p14:creationId xmlns:p14="http://schemas.microsoft.com/office/powerpoint/2010/main" val="1604809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pPr algn="ctr"/>
            <a:r>
              <a:rPr lang="en-US" sz="4400" b="1" dirty="0" smtClean="0">
                <a:solidFill>
                  <a:schemeClr val="bg1"/>
                </a:solidFill>
                <a:latin typeface="Arial Black" pitchFamily="34" charset="0"/>
              </a:rPr>
              <a:t>Other Considerations</a:t>
            </a:r>
            <a:endParaRPr lang="en-US" sz="4400" b="1" dirty="0">
              <a:solidFill>
                <a:schemeClr val="bg1"/>
              </a:solidFill>
              <a:latin typeface="Arial Black" pitchFamily="34" charset="0"/>
            </a:endParaRPr>
          </a:p>
        </p:txBody>
      </p:sp>
      <p:sp>
        <p:nvSpPr>
          <p:cNvPr id="3" name="Content Placeholder 2"/>
          <p:cNvSpPr>
            <a:spLocks noGrp="1"/>
          </p:cNvSpPr>
          <p:nvPr>
            <p:ph idx="1"/>
          </p:nvPr>
        </p:nvSpPr>
        <p:spPr>
          <a:xfrm>
            <a:off x="762000" y="1981200"/>
            <a:ext cx="7543800" cy="3886200"/>
          </a:xfrm>
        </p:spPr>
        <p:txBody>
          <a:bodyPr>
            <a:normAutofit lnSpcReduction="10000"/>
          </a:bodyPr>
          <a:lstStyle/>
          <a:p>
            <a:pPr>
              <a:lnSpc>
                <a:spcPct val="90000"/>
              </a:lnSpc>
              <a:buClr>
                <a:srgbClr val="C00000"/>
              </a:buClr>
              <a:buFont typeface="Wingdings" pitchFamily="2" charset="2"/>
              <a:buChar char="q"/>
              <a:defRPr/>
            </a:pPr>
            <a:r>
              <a:rPr lang="en-US" dirty="0">
                <a:solidFill>
                  <a:schemeClr val="bg1"/>
                </a:solidFill>
                <a:latin typeface="Arial" pitchFamily="34" charset="0"/>
                <a:cs typeface="Arial" pitchFamily="34" charset="0"/>
              </a:rPr>
              <a:t>If you are unsure what PPE is required for a specific job task ask your Supervisor, </a:t>
            </a:r>
            <a:r>
              <a:rPr lang="en-US" dirty="0" err="1">
                <a:solidFill>
                  <a:schemeClr val="bg1"/>
                </a:solidFill>
                <a:latin typeface="Arial" pitchFamily="34" charset="0"/>
                <a:cs typeface="Arial" pitchFamily="34" charset="0"/>
              </a:rPr>
              <a:t>Leadman</a:t>
            </a:r>
            <a:r>
              <a:rPr lang="en-US" dirty="0">
                <a:solidFill>
                  <a:schemeClr val="bg1"/>
                </a:solidFill>
                <a:latin typeface="Arial" pitchFamily="34" charset="0"/>
                <a:cs typeface="Arial" pitchFamily="34" charset="0"/>
              </a:rPr>
              <a:t>, or crew leader.</a:t>
            </a:r>
          </a:p>
          <a:p>
            <a:pPr>
              <a:lnSpc>
                <a:spcPct val="90000"/>
              </a:lnSpc>
              <a:buClr>
                <a:srgbClr val="C00000"/>
              </a:buClr>
              <a:buFont typeface="Wingdings" pitchFamily="2" charset="2"/>
              <a:buChar char="q"/>
              <a:defRPr/>
            </a:pPr>
            <a:r>
              <a:rPr lang="en-US" dirty="0">
                <a:solidFill>
                  <a:schemeClr val="bg1"/>
                </a:solidFill>
                <a:latin typeface="Arial" pitchFamily="34" charset="0"/>
                <a:cs typeface="Arial" pitchFamily="34" charset="0"/>
              </a:rPr>
              <a:t>When working with products or chemicals consult the </a:t>
            </a:r>
            <a:r>
              <a:rPr lang="en-US" dirty="0" smtClean="0">
                <a:solidFill>
                  <a:schemeClr val="bg1"/>
                </a:solidFill>
                <a:latin typeface="Arial" pitchFamily="34" charset="0"/>
                <a:cs typeface="Arial" pitchFamily="34" charset="0"/>
              </a:rPr>
              <a:t>Safety Data Sheet (SDS). </a:t>
            </a:r>
            <a:r>
              <a:rPr lang="en-US" dirty="0">
                <a:solidFill>
                  <a:schemeClr val="bg1"/>
                </a:solidFill>
                <a:latin typeface="Arial" pitchFamily="34" charset="0"/>
                <a:cs typeface="Arial" pitchFamily="34" charset="0"/>
              </a:rPr>
              <a:t>The </a:t>
            </a:r>
            <a:r>
              <a:rPr lang="en-US" dirty="0" smtClean="0">
                <a:solidFill>
                  <a:schemeClr val="bg1"/>
                </a:solidFill>
                <a:latin typeface="Arial" pitchFamily="34" charset="0"/>
                <a:cs typeface="Arial" pitchFamily="34" charset="0"/>
              </a:rPr>
              <a:t>SDS </a:t>
            </a:r>
            <a:r>
              <a:rPr lang="en-US" dirty="0">
                <a:solidFill>
                  <a:schemeClr val="bg1"/>
                </a:solidFill>
                <a:latin typeface="Arial" pitchFamily="34" charset="0"/>
                <a:cs typeface="Arial" pitchFamily="34" charset="0"/>
              </a:rPr>
              <a:t>will tell you the ingredients, hazards, conditions to avoid, and what PPE you need.</a:t>
            </a:r>
          </a:p>
          <a:p>
            <a:pPr>
              <a:lnSpc>
                <a:spcPct val="90000"/>
              </a:lnSpc>
              <a:buClr>
                <a:srgbClr val="C00000"/>
              </a:buClr>
              <a:buFont typeface="Wingdings" pitchFamily="2" charset="2"/>
              <a:buChar char="q"/>
              <a:defRPr/>
            </a:pPr>
            <a:r>
              <a:rPr lang="en-US" dirty="0">
                <a:solidFill>
                  <a:schemeClr val="bg1"/>
                </a:solidFill>
                <a:latin typeface="Arial" pitchFamily="34" charset="0"/>
                <a:cs typeface="Arial" pitchFamily="34" charset="0"/>
              </a:rPr>
              <a:t>In California the </a:t>
            </a:r>
            <a:r>
              <a:rPr lang="en-US" b="1" dirty="0">
                <a:solidFill>
                  <a:schemeClr val="bg1"/>
                </a:solidFill>
                <a:latin typeface="Arial" pitchFamily="34" charset="0"/>
                <a:cs typeface="Arial" pitchFamily="34" charset="0"/>
              </a:rPr>
              <a:t>employer</a:t>
            </a:r>
            <a:r>
              <a:rPr lang="en-US" dirty="0">
                <a:solidFill>
                  <a:schemeClr val="bg1"/>
                </a:solidFill>
                <a:latin typeface="Arial" pitchFamily="34" charset="0"/>
                <a:cs typeface="Arial" pitchFamily="34" charset="0"/>
              </a:rPr>
              <a:t> must supply ANSI approved PPE required by Cal/OSHA.</a:t>
            </a:r>
          </a:p>
          <a:p>
            <a:pPr>
              <a:lnSpc>
                <a:spcPct val="90000"/>
              </a:lnSpc>
              <a:buClr>
                <a:srgbClr val="C00000"/>
              </a:buClr>
              <a:buFont typeface="Wingdings" pitchFamily="2" charset="2"/>
              <a:buChar char="q"/>
              <a:defRPr/>
            </a:pPr>
            <a:r>
              <a:rPr lang="en-US" dirty="0">
                <a:solidFill>
                  <a:schemeClr val="bg1"/>
                </a:solidFill>
                <a:latin typeface="Arial" pitchFamily="34" charset="0"/>
                <a:cs typeface="Arial" pitchFamily="34" charset="0"/>
              </a:rPr>
              <a:t>Protective gear supplied by the </a:t>
            </a:r>
            <a:r>
              <a:rPr lang="en-US" b="1" dirty="0">
                <a:solidFill>
                  <a:schemeClr val="bg1"/>
                </a:solidFill>
                <a:latin typeface="Arial" pitchFamily="34" charset="0"/>
                <a:cs typeface="Arial" pitchFamily="34" charset="0"/>
              </a:rPr>
              <a:t>employee</a:t>
            </a:r>
            <a:r>
              <a:rPr lang="en-US" dirty="0">
                <a:solidFill>
                  <a:schemeClr val="bg1"/>
                </a:solidFill>
                <a:latin typeface="Arial" pitchFamily="34" charset="0"/>
                <a:cs typeface="Arial" pitchFamily="34" charset="0"/>
              </a:rPr>
              <a:t> must also comply with Cal/OSHA and ANSI requirements</a:t>
            </a:r>
            <a:r>
              <a:rPr lang="en-US"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87502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219200"/>
          </a:xfrm>
        </p:spPr>
        <p:txBody>
          <a:bodyPr>
            <a:normAutofit fontScale="90000"/>
          </a:bodyPr>
          <a:lstStyle/>
          <a:p>
            <a:pPr algn="ctr"/>
            <a:r>
              <a:rPr lang="en-US" sz="4200" b="1" dirty="0" smtClean="0">
                <a:solidFill>
                  <a:schemeClr val="bg1"/>
                </a:solidFill>
                <a:latin typeface="Arial Black" pitchFamily="34" charset="0"/>
              </a:rPr>
              <a:t>Where to get more information</a:t>
            </a:r>
            <a:endParaRPr lang="en-US" sz="4200" b="1" dirty="0">
              <a:solidFill>
                <a:schemeClr val="bg1"/>
              </a:solidFill>
              <a:latin typeface="Arial Black" pitchFamily="34" charset="0"/>
            </a:endParaRPr>
          </a:p>
        </p:txBody>
      </p:sp>
      <p:sp>
        <p:nvSpPr>
          <p:cNvPr id="4" name="Rectangle 1031"/>
          <p:cNvSpPr>
            <a:spLocks noGrp="1" noChangeArrowheads="1"/>
          </p:cNvSpPr>
          <p:nvPr>
            <p:ph idx="1"/>
          </p:nvPr>
        </p:nvSpPr>
        <p:spPr>
          <a:xfrm>
            <a:off x="1371600" y="2073276"/>
            <a:ext cx="6096000" cy="4022724"/>
          </a:xfrm>
          <a:solidFill>
            <a:schemeClr val="accent1"/>
          </a:solidFill>
        </p:spPr>
        <p:txBody>
          <a:bodyPr>
            <a:normAutofit lnSpcReduction="10000"/>
          </a:bodyPr>
          <a:lstStyle/>
          <a:p>
            <a:pPr eaLnBrk="1" fontAlgn="auto" hangingPunct="1">
              <a:spcAft>
                <a:spcPts val="0"/>
              </a:spcAft>
              <a:buClr>
                <a:schemeClr val="tx1"/>
              </a:buClr>
              <a:buFont typeface="Wingdings 2"/>
              <a:buChar char=""/>
              <a:defRPr/>
            </a:pPr>
            <a:r>
              <a:rPr lang="en-US" sz="3200" b="1" dirty="0" smtClean="0">
                <a:solidFill>
                  <a:schemeClr val="bg1"/>
                </a:solidFill>
              </a:rPr>
              <a:t>Safety Office web site </a:t>
            </a:r>
            <a:r>
              <a:rPr lang="en-US" sz="3200" b="1" dirty="0">
                <a:solidFill>
                  <a:schemeClr val="bg1"/>
                </a:solidFill>
              </a:rPr>
              <a:t>http://www.sandi.net//Domain/144 </a:t>
            </a:r>
            <a:endParaRPr lang="en-US" sz="3200" b="1" dirty="0" smtClean="0">
              <a:solidFill>
                <a:schemeClr val="bg1"/>
              </a:solidFill>
            </a:endParaRPr>
          </a:p>
          <a:p>
            <a:pPr eaLnBrk="1" fontAlgn="auto" hangingPunct="1">
              <a:spcAft>
                <a:spcPts val="0"/>
              </a:spcAft>
              <a:buClr>
                <a:schemeClr val="tx1"/>
              </a:buClr>
              <a:buFont typeface="Wingdings 2"/>
              <a:buChar char=""/>
              <a:defRPr/>
            </a:pPr>
            <a:r>
              <a:rPr lang="en-US" sz="3200" b="1" dirty="0" smtClean="0">
                <a:solidFill>
                  <a:schemeClr val="bg1"/>
                </a:solidFill>
              </a:rPr>
              <a:t>Safety office phone 858-627-7174</a:t>
            </a:r>
          </a:p>
          <a:p>
            <a:pPr eaLnBrk="1" fontAlgn="auto" hangingPunct="1">
              <a:spcAft>
                <a:spcPts val="0"/>
              </a:spcAft>
              <a:buClr>
                <a:schemeClr val="tx1"/>
              </a:buClr>
              <a:buFont typeface="Wingdings 2"/>
              <a:buChar char=""/>
              <a:defRPr/>
            </a:pPr>
            <a:r>
              <a:rPr lang="en-US" sz="3200" b="1" dirty="0" smtClean="0">
                <a:solidFill>
                  <a:schemeClr val="bg1"/>
                </a:solidFill>
              </a:rPr>
              <a:t>Department of Industrial Relations web site www.dir.ca.gov</a:t>
            </a:r>
          </a:p>
        </p:txBody>
      </p:sp>
    </p:spTree>
    <p:extLst>
      <p:ext uri="{BB962C8B-B14F-4D97-AF65-F5344CB8AC3E}">
        <p14:creationId xmlns:p14="http://schemas.microsoft.com/office/powerpoint/2010/main" val="1623138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pPr algn="ctr"/>
            <a:r>
              <a:rPr lang="en-US" sz="4800" dirty="0" smtClean="0">
                <a:solidFill>
                  <a:schemeClr val="bg1"/>
                </a:solidFill>
              </a:rPr>
              <a:t>Importance of PPE?</a:t>
            </a:r>
            <a:endParaRPr lang="en-US" sz="4800" dirty="0">
              <a:solidFill>
                <a:schemeClr val="bg1"/>
              </a:solidFill>
            </a:endParaRPr>
          </a:p>
        </p:txBody>
      </p:sp>
      <p:sp>
        <p:nvSpPr>
          <p:cNvPr id="4" name="Rectangle 3"/>
          <p:cNvSpPr>
            <a:spLocks noGrp="1" noChangeArrowheads="1"/>
          </p:cNvSpPr>
          <p:nvPr>
            <p:ph idx="1"/>
          </p:nvPr>
        </p:nvSpPr>
        <p:spPr>
          <a:xfrm>
            <a:off x="762000" y="1447800"/>
            <a:ext cx="7543800" cy="4343400"/>
          </a:xfrm>
        </p:spPr>
        <p:txBody>
          <a:bodyPr>
            <a:normAutofit/>
          </a:bodyPr>
          <a:lstStyle/>
          <a:p>
            <a:pPr>
              <a:lnSpc>
                <a:spcPct val="90000"/>
              </a:lnSpc>
              <a:buClr>
                <a:srgbClr val="C00000"/>
              </a:buClr>
              <a:buFont typeface="Wingdings" pitchFamily="2" charset="2"/>
              <a:buChar char=""/>
            </a:pPr>
            <a:r>
              <a:rPr lang="en-US" sz="2800" dirty="0">
                <a:solidFill>
                  <a:schemeClr val="bg1"/>
                </a:solidFill>
              </a:rPr>
              <a:t>When hazards can not be eliminated through engineering and /or administrative controls, PPE must be used to protect the eyes, face, head, feet, hands, arms, body, ears, and lungs.  </a:t>
            </a:r>
          </a:p>
          <a:p>
            <a:pPr>
              <a:lnSpc>
                <a:spcPct val="90000"/>
              </a:lnSpc>
              <a:buClr>
                <a:srgbClr val="C00000"/>
              </a:buClr>
              <a:buFont typeface="Wingdings" pitchFamily="2" charset="2"/>
              <a:buChar char=""/>
            </a:pPr>
            <a:r>
              <a:rPr lang="en-US" sz="2800" dirty="0">
                <a:solidFill>
                  <a:schemeClr val="bg1"/>
                </a:solidFill>
              </a:rPr>
              <a:t>Preventable Injuries </a:t>
            </a:r>
            <a:endParaRPr lang="en-US" sz="2800" dirty="0" smtClean="0">
              <a:solidFill>
                <a:schemeClr val="bg1"/>
              </a:solidFill>
            </a:endParaRPr>
          </a:p>
          <a:p>
            <a:pPr lvl="1">
              <a:lnSpc>
                <a:spcPct val="90000"/>
              </a:lnSpc>
              <a:buClr>
                <a:srgbClr val="C00000"/>
              </a:buClr>
              <a:buFont typeface="Wingdings" pitchFamily="2" charset="2"/>
              <a:buChar char=""/>
            </a:pPr>
            <a:r>
              <a:rPr lang="en-US" dirty="0" smtClean="0">
                <a:solidFill>
                  <a:schemeClr val="bg1"/>
                </a:solidFill>
              </a:rPr>
              <a:t>Chemical burns/irritation to </a:t>
            </a:r>
            <a:r>
              <a:rPr lang="en-US" dirty="0">
                <a:solidFill>
                  <a:schemeClr val="bg1"/>
                </a:solidFill>
              </a:rPr>
              <a:t>the </a:t>
            </a:r>
            <a:r>
              <a:rPr lang="en-US" dirty="0" smtClean="0">
                <a:solidFill>
                  <a:schemeClr val="bg1"/>
                </a:solidFill>
              </a:rPr>
              <a:t>eyes/skin</a:t>
            </a:r>
          </a:p>
          <a:p>
            <a:pPr lvl="1">
              <a:lnSpc>
                <a:spcPct val="90000"/>
              </a:lnSpc>
              <a:buClr>
                <a:srgbClr val="C00000"/>
              </a:buClr>
              <a:buFont typeface="Wingdings" pitchFamily="2" charset="2"/>
              <a:buChar char=""/>
            </a:pPr>
            <a:r>
              <a:rPr lang="en-US" dirty="0" smtClean="0">
                <a:solidFill>
                  <a:schemeClr val="bg1"/>
                </a:solidFill>
              </a:rPr>
              <a:t>Respiratory issues</a:t>
            </a:r>
          </a:p>
          <a:p>
            <a:pPr lvl="1">
              <a:lnSpc>
                <a:spcPct val="90000"/>
              </a:lnSpc>
              <a:buClr>
                <a:srgbClr val="C00000"/>
              </a:buClr>
              <a:buFont typeface="Wingdings" pitchFamily="2" charset="2"/>
              <a:buChar char=""/>
            </a:pPr>
            <a:r>
              <a:rPr lang="en-US" dirty="0" smtClean="0">
                <a:solidFill>
                  <a:schemeClr val="bg1"/>
                </a:solidFill>
              </a:rPr>
              <a:t>Particulate </a:t>
            </a:r>
            <a:r>
              <a:rPr lang="en-US" dirty="0">
                <a:solidFill>
                  <a:schemeClr val="bg1"/>
                </a:solidFill>
              </a:rPr>
              <a:t>matter in the </a:t>
            </a:r>
            <a:r>
              <a:rPr lang="en-US" dirty="0" smtClean="0">
                <a:solidFill>
                  <a:schemeClr val="bg1"/>
                </a:solidFill>
              </a:rPr>
              <a:t>eye</a:t>
            </a:r>
          </a:p>
          <a:p>
            <a:pPr lvl="1">
              <a:lnSpc>
                <a:spcPct val="90000"/>
              </a:lnSpc>
              <a:buClr>
                <a:srgbClr val="C00000"/>
              </a:buClr>
              <a:buFont typeface="Wingdings" pitchFamily="2" charset="2"/>
              <a:buChar char=""/>
            </a:pPr>
            <a:r>
              <a:rPr lang="en-US" dirty="0" smtClean="0">
                <a:solidFill>
                  <a:schemeClr val="bg1"/>
                </a:solidFill>
              </a:rPr>
              <a:t>Heat burns</a:t>
            </a:r>
          </a:p>
          <a:p>
            <a:pPr lvl="1">
              <a:lnSpc>
                <a:spcPct val="90000"/>
              </a:lnSpc>
              <a:buClr>
                <a:srgbClr val="C00000"/>
              </a:buClr>
              <a:buFont typeface="Wingdings" pitchFamily="2" charset="2"/>
              <a:buChar char=""/>
            </a:pPr>
            <a:r>
              <a:rPr lang="en-US" dirty="0" smtClean="0">
                <a:solidFill>
                  <a:schemeClr val="bg1"/>
                </a:solidFill>
              </a:rPr>
              <a:t>Slips</a:t>
            </a:r>
            <a:r>
              <a:rPr lang="en-US" dirty="0">
                <a:solidFill>
                  <a:schemeClr val="bg1"/>
                </a:solidFill>
              </a:rPr>
              <a:t>, trips, and </a:t>
            </a:r>
            <a:r>
              <a:rPr lang="en-US" dirty="0" smtClean="0">
                <a:solidFill>
                  <a:schemeClr val="bg1"/>
                </a:solidFill>
              </a:rPr>
              <a:t>falls</a:t>
            </a:r>
          </a:p>
          <a:p>
            <a:pPr lvl="1">
              <a:lnSpc>
                <a:spcPct val="90000"/>
              </a:lnSpc>
              <a:buClr>
                <a:srgbClr val="C00000"/>
              </a:buClr>
              <a:buFont typeface="Wingdings" pitchFamily="2" charset="2"/>
              <a:buChar char=""/>
            </a:pPr>
            <a:r>
              <a:rPr lang="en-US" dirty="0" smtClean="0">
                <a:solidFill>
                  <a:schemeClr val="bg1"/>
                </a:solidFill>
              </a:rPr>
              <a:t>Cuts </a:t>
            </a:r>
            <a:r>
              <a:rPr lang="en-US" dirty="0">
                <a:solidFill>
                  <a:schemeClr val="bg1"/>
                </a:solidFill>
              </a:rPr>
              <a:t>and abrasions</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48400" y="3276600"/>
            <a:ext cx="2420003" cy="3228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395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4400" b="1" dirty="0" smtClean="0">
                <a:solidFill>
                  <a:schemeClr val="bg1"/>
                </a:solidFill>
              </a:rPr>
              <a:t>Cal-OSHA Requirements</a:t>
            </a:r>
            <a:endParaRPr lang="en-US" sz="4400" b="1" dirty="0">
              <a:solidFill>
                <a:schemeClr val="bg1"/>
              </a:solidFill>
            </a:endParaRPr>
          </a:p>
        </p:txBody>
      </p:sp>
      <p:sp>
        <p:nvSpPr>
          <p:cNvPr id="3" name="Content Placeholder 2"/>
          <p:cNvSpPr>
            <a:spLocks noGrp="1"/>
          </p:cNvSpPr>
          <p:nvPr>
            <p:ph idx="1"/>
          </p:nvPr>
        </p:nvSpPr>
        <p:spPr>
          <a:xfrm>
            <a:off x="457200" y="1600200"/>
            <a:ext cx="8153400" cy="4800600"/>
          </a:xfrm>
        </p:spPr>
        <p:txBody>
          <a:bodyPr>
            <a:normAutofit lnSpcReduction="10000"/>
          </a:bodyPr>
          <a:lstStyle/>
          <a:p>
            <a:pPr>
              <a:lnSpc>
                <a:spcPct val="90000"/>
              </a:lnSpc>
              <a:buClr>
                <a:srgbClr val="C00000"/>
              </a:buClr>
              <a:buFont typeface="Wingdings" pitchFamily="2" charset="2"/>
              <a:buChar char=""/>
              <a:defRPr/>
            </a:pPr>
            <a:r>
              <a:rPr lang="en-US" dirty="0">
                <a:solidFill>
                  <a:schemeClr val="bg1"/>
                </a:solidFill>
              </a:rPr>
              <a:t>The employer shall require employees to use the required personal protective equipment. </a:t>
            </a:r>
          </a:p>
          <a:p>
            <a:pPr>
              <a:lnSpc>
                <a:spcPct val="90000"/>
              </a:lnSpc>
              <a:buClr>
                <a:srgbClr val="C00000"/>
              </a:buClr>
              <a:buFont typeface="Wingdings" pitchFamily="2" charset="2"/>
              <a:buChar char=""/>
              <a:defRPr/>
            </a:pPr>
            <a:r>
              <a:rPr lang="en-US" dirty="0">
                <a:solidFill>
                  <a:schemeClr val="bg1"/>
                </a:solidFill>
              </a:rPr>
              <a:t>Personal protective equipment required by these orders shall be approved and distinctly marked so as to facilitate identification. </a:t>
            </a:r>
          </a:p>
          <a:p>
            <a:pPr>
              <a:lnSpc>
                <a:spcPct val="90000"/>
              </a:lnSpc>
              <a:buClr>
                <a:srgbClr val="C00000"/>
              </a:buClr>
              <a:buFont typeface="Wingdings" pitchFamily="2" charset="2"/>
              <a:buChar char=""/>
              <a:defRPr/>
            </a:pPr>
            <a:r>
              <a:rPr lang="en-US" dirty="0">
                <a:solidFill>
                  <a:schemeClr val="bg1"/>
                </a:solidFill>
              </a:rPr>
              <a:t>Personal protective equipment shall be used in accordance with the manufacturer's instructions. </a:t>
            </a:r>
          </a:p>
          <a:p>
            <a:pPr>
              <a:lnSpc>
                <a:spcPct val="90000"/>
              </a:lnSpc>
              <a:buClr>
                <a:srgbClr val="C00000"/>
              </a:buClr>
              <a:buFont typeface="Wingdings" pitchFamily="2" charset="2"/>
              <a:buChar char=""/>
              <a:defRPr/>
            </a:pPr>
            <a:r>
              <a:rPr lang="en-US" dirty="0">
                <a:solidFill>
                  <a:schemeClr val="bg1"/>
                </a:solidFill>
              </a:rPr>
              <a:t>The employer shall assure that employee-owned personal protective equipment complies with these regulations and that this equipment is maintained in a safe, sanitary condition </a:t>
            </a:r>
          </a:p>
          <a:p>
            <a:pPr>
              <a:lnSpc>
                <a:spcPct val="90000"/>
              </a:lnSpc>
              <a:buClr>
                <a:srgbClr val="C00000"/>
              </a:buClr>
              <a:buFont typeface="Wingdings" pitchFamily="2" charset="2"/>
              <a:buChar char=""/>
              <a:defRPr/>
            </a:pPr>
            <a:r>
              <a:rPr lang="en-US" dirty="0">
                <a:solidFill>
                  <a:schemeClr val="bg1"/>
                </a:solidFill>
              </a:rPr>
              <a:t>Protectors shall be of such design, fit and durability as to provide adequate protection against the hazards for which they are designed. They shall be reasonably comfortable and shall not unduly encumber the employee's movements. </a:t>
            </a:r>
          </a:p>
        </p:txBody>
      </p:sp>
    </p:spTree>
    <p:extLst>
      <p:ext uri="{BB962C8B-B14F-4D97-AF65-F5344CB8AC3E}">
        <p14:creationId xmlns:p14="http://schemas.microsoft.com/office/powerpoint/2010/main" val="3800843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95400"/>
          </a:xfrm>
        </p:spPr>
        <p:txBody>
          <a:bodyPr>
            <a:normAutofit fontScale="90000"/>
          </a:bodyPr>
          <a:lstStyle/>
          <a:p>
            <a:pPr algn="ctr"/>
            <a:r>
              <a:rPr lang="en-US" sz="4400" dirty="0" smtClean="0">
                <a:solidFill>
                  <a:schemeClr val="bg1"/>
                </a:solidFill>
              </a:rPr>
              <a:t>PPE &amp; EMPLOYEE CONTRACT LANGUAGE</a:t>
            </a:r>
            <a:endParaRPr lang="en-US" sz="4400" dirty="0">
              <a:solidFill>
                <a:schemeClr val="bg1"/>
              </a:solidFill>
            </a:endParaRPr>
          </a:p>
        </p:txBody>
      </p:sp>
      <p:sp>
        <p:nvSpPr>
          <p:cNvPr id="3" name="Content Placeholder 2"/>
          <p:cNvSpPr>
            <a:spLocks noGrp="1"/>
          </p:cNvSpPr>
          <p:nvPr>
            <p:ph idx="1"/>
          </p:nvPr>
        </p:nvSpPr>
        <p:spPr>
          <a:xfrm>
            <a:off x="381000" y="1676400"/>
            <a:ext cx="8305800" cy="4876800"/>
          </a:xfrm>
        </p:spPr>
        <p:txBody>
          <a:bodyPr>
            <a:normAutofit lnSpcReduction="10000"/>
          </a:bodyPr>
          <a:lstStyle/>
          <a:p>
            <a:pPr>
              <a:buNone/>
            </a:pPr>
            <a:r>
              <a:rPr lang="en-US" sz="2600" b="1" u="sng" dirty="0" smtClean="0">
                <a:solidFill>
                  <a:schemeClr val="bg1"/>
                </a:solidFill>
              </a:rPr>
              <a:t>Section 2: SAFETY TRAINING, EQUIPMENT, CLOTHING AND DEVICES</a:t>
            </a:r>
          </a:p>
          <a:p>
            <a:pPr>
              <a:buFont typeface="Wingdings" pitchFamily="2" charset="2"/>
              <a:buChar char="Ø"/>
            </a:pPr>
            <a:r>
              <a:rPr lang="en-US" sz="2600" dirty="0" smtClean="0">
                <a:solidFill>
                  <a:schemeClr val="bg1"/>
                </a:solidFill>
                <a:latin typeface="Arial" pitchFamily="34" charset="0"/>
                <a:cs typeface="Arial" pitchFamily="34" charset="0"/>
              </a:rPr>
              <a:t>A. The District agrees to furnish safety equipment, clothing and devices required to maintain a safe and healthy environment for its unit members and to comply with all local, state, and federal statutes regarding such safety items. In turn, all unit members agree to comply with all safety rules, procedures and precautions and to use all furnished or required safety equipment, clothing or devices. The Association agrees to cooperate wherever possible in encouraging unit members to adhere to the spirit of this Section.</a:t>
            </a:r>
            <a:endParaRPr lang="en-US" sz="2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7277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219200"/>
          </a:xfrm>
        </p:spPr>
        <p:txBody>
          <a:bodyPr>
            <a:noAutofit/>
          </a:bodyPr>
          <a:lstStyle/>
          <a:p>
            <a:pPr algn="ctr"/>
            <a:r>
              <a:rPr lang="en-US" sz="4000" b="1" dirty="0" smtClean="0">
                <a:solidFill>
                  <a:schemeClr val="bg1"/>
                </a:solidFill>
                <a:latin typeface="Arial" pitchFamily="34" charset="0"/>
                <a:cs typeface="Arial" pitchFamily="34" charset="0"/>
              </a:rPr>
              <a:t>Common excuses for </a:t>
            </a:r>
            <a:br>
              <a:rPr lang="en-US" sz="4000" b="1" dirty="0" smtClean="0">
                <a:solidFill>
                  <a:schemeClr val="bg1"/>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not wearing PPE</a:t>
            </a:r>
            <a:endParaRPr lang="en-US" sz="40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838200" y="2133600"/>
            <a:ext cx="6324600" cy="3946525"/>
          </a:xfrm>
        </p:spPr>
        <p:txBody>
          <a:bodyPr/>
          <a:lstStyle/>
          <a:p>
            <a:pPr>
              <a:lnSpc>
                <a:spcPct val="90000"/>
              </a:lnSpc>
              <a:buClr>
                <a:srgbClr val="C00000"/>
              </a:buClr>
              <a:buFont typeface="Wingdings" pitchFamily="2" charset="2"/>
              <a:buChar char=""/>
              <a:defRPr/>
            </a:pPr>
            <a:r>
              <a:rPr lang="en-US" sz="3200" b="1" dirty="0">
                <a:solidFill>
                  <a:schemeClr val="bg1"/>
                </a:solidFill>
                <a:latin typeface="Arial" pitchFamily="34" charset="0"/>
                <a:cs typeface="Arial" pitchFamily="34" charset="0"/>
              </a:rPr>
              <a:t>Uncomfortable</a:t>
            </a:r>
          </a:p>
          <a:p>
            <a:pPr>
              <a:lnSpc>
                <a:spcPct val="90000"/>
              </a:lnSpc>
              <a:buClr>
                <a:srgbClr val="C00000"/>
              </a:buClr>
              <a:buFont typeface="Wingdings" pitchFamily="2" charset="2"/>
              <a:buChar char=""/>
              <a:defRPr/>
            </a:pPr>
            <a:r>
              <a:rPr lang="en-US" sz="3200" b="1" dirty="0">
                <a:solidFill>
                  <a:schemeClr val="bg1"/>
                </a:solidFill>
                <a:latin typeface="Arial" pitchFamily="34" charset="0"/>
                <a:cs typeface="Arial" pitchFamily="34" charset="0"/>
              </a:rPr>
              <a:t>Hot</a:t>
            </a:r>
          </a:p>
          <a:p>
            <a:pPr>
              <a:lnSpc>
                <a:spcPct val="90000"/>
              </a:lnSpc>
              <a:buClr>
                <a:srgbClr val="C00000"/>
              </a:buClr>
              <a:buFont typeface="Wingdings" pitchFamily="2" charset="2"/>
              <a:buChar char=""/>
              <a:defRPr/>
            </a:pPr>
            <a:r>
              <a:rPr lang="en-US" sz="3200" b="1" dirty="0">
                <a:solidFill>
                  <a:schemeClr val="bg1"/>
                </a:solidFill>
                <a:latin typeface="Arial" pitchFamily="34" charset="0"/>
                <a:cs typeface="Arial" pitchFamily="34" charset="0"/>
              </a:rPr>
              <a:t>Restrict movement</a:t>
            </a:r>
          </a:p>
          <a:p>
            <a:pPr>
              <a:lnSpc>
                <a:spcPct val="90000"/>
              </a:lnSpc>
              <a:buClr>
                <a:srgbClr val="C00000"/>
              </a:buClr>
              <a:buFont typeface="Wingdings" pitchFamily="2" charset="2"/>
              <a:buChar char=""/>
              <a:defRPr/>
            </a:pPr>
            <a:r>
              <a:rPr lang="en-US" sz="3200" b="1" dirty="0">
                <a:solidFill>
                  <a:schemeClr val="bg1"/>
                </a:solidFill>
                <a:latin typeface="Arial" pitchFamily="34" charset="0"/>
                <a:cs typeface="Arial" pitchFamily="34" charset="0"/>
              </a:rPr>
              <a:t>They make it harder to get the job done	</a:t>
            </a:r>
          </a:p>
          <a:p>
            <a:pPr marL="0" indent="0">
              <a:buNone/>
            </a:pPr>
            <a:endParaRPr lang="en-US" dirty="0"/>
          </a:p>
        </p:txBody>
      </p:sp>
    </p:spTree>
    <p:extLst>
      <p:ext uri="{BB962C8B-B14F-4D97-AF65-F5344CB8AC3E}">
        <p14:creationId xmlns:p14="http://schemas.microsoft.com/office/powerpoint/2010/main" val="3008626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648200" cy="2057400"/>
          </a:xfrm>
        </p:spPr>
        <p:txBody>
          <a:bodyPr>
            <a:noAutofit/>
          </a:bodyPr>
          <a:lstStyle/>
          <a:p>
            <a:pPr algn="ctr"/>
            <a:r>
              <a:rPr lang="en-US" sz="4400" b="1" dirty="0" smtClean="0">
                <a:solidFill>
                  <a:schemeClr val="bg1"/>
                </a:solidFill>
                <a:latin typeface="Arial Black" pitchFamily="34" charset="0"/>
              </a:rPr>
              <a:t>Don’t Forget about the Hardhat</a:t>
            </a:r>
            <a:endParaRPr lang="en-US" sz="4400" b="1" dirty="0">
              <a:solidFill>
                <a:schemeClr val="bg1"/>
              </a:solidFill>
              <a:latin typeface="Arial Black" pitchFamily="34" charset="0"/>
            </a:endParaRPr>
          </a:p>
        </p:txBody>
      </p:sp>
      <p:sp>
        <p:nvSpPr>
          <p:cNvPr id="3" name="Content Placeholder 2"/>
          <p:cNvSpPr>
            <a:spLocks noGrp="1"/>
          </p:cNvSpPr>
          <p:nvPr>
            <p:ph idx="1"/>
          </p:nvPr>
        </p:nvSpPr>
        <p:spPr>
          <a:xfrm>
            <a:off x="304800" y="2286000"/>
            <a:ext cx="4572000" cy="4343400"/>
          </a:xfrm>
        </p:spPr>
        <p:txBody>
          <a:bodyPr>
            <a:normAutofit lnSpcReduction="10000"/>
          </a:bodyPr>
          <a:lstStyle/>
          <a:p>
            <a:pPr>
              <a:buNone/>
              <a:defRPr/>
            </a:pPr>
            <a:endParaRPr lang="en-US" sz="900" dirty="0">
              <a:solidFill>
                <a:schemeClr val="bg1"/>
              </a:solidFill>
              <a:latin typeface="Arial" pitchFamily="34" charset="0"/>
              <a:cs typeface="Arial" pitchFamily="34" charset="0"/>
            </a:endParaRPr>
          </a:p>
          <a:p>
            <a:pPr>
              <a:buClr>
                <a:srgbClr val="C00000"/>
              </a:buClr>
              <a:buFont typeface="Wingdings" pitchFamily="2" charset="2"/>
              <a:buChar char=""/>
              <a:defRPr/>
            </a:pPr>
            <a:r>
              <a:rPr lang="en-US" b="1" dirty="0">
                <a:solidFill>
                  <a:schemeClr val="bg1"/>
                </a:solidFill>
                <a:latin typeface="Arial" pitchFamily="34" charset="0"/>
                <a:cs typeface="Arial" pitchFamily="34" charset="0"/>
              </a:rPr>
              <a:t>Protects the head from falling or flying objects</a:t>
            </a:r>
          </a:p>
          <a:p>
            <a:pPr>
              <a:buClr>
                <a:srgbClr val="C00000"/>
              </a:buClr>
              <a:buFont typeface="Wingdings" pitchFamily="2" charset="2"/>
              <a:buChar char=""/>
              <a:defRPr/>
            </a:pPr>
            <a:r>
              <a:rPr lang="en-US" b="1" dirty="0">
                <a:solidFill>
                  <a:schemeClr val="bg1"/>
                </a:solidFill>
                <a:latin typeface="Arial" pitchFamily="34" charset="0"/>
                <a:cs typeface="Arial" pitchFamily="34" charset="0"/>
              </a:rPr>
              <a:t>Cushions the blow if you hit your head on an object</a:t>
            </a:r>
          </a:p>
          <a:p>
            <a:pPr>
              <a:buClr>
                <a:srgbClr val="C00000"/>
              </a:buClr>
              <a:buFont typeface="Wingdings" pitchFamily="2" charset="2"/>
              <a:buChar char=""/>
              <a:defRPr/>
            </a:pPr>
            <a:r>
              <a:rPr lang="en-US" b="1" dirty="0">
                <a:solidFill>
                  <a:schemeClr val="bg1"/>
                </a:solidFill>
                <a:latin typeface="Arial" pitchFamily="34" charset="0"/>
                <a:cs typeface="Arial" pitchFamily="34" charset="0"/>
              </a:rPr>
              <a:t>Non conductive hardhats insulate you from burns and shocks</a:t>
            </a:r>
          </a:p>
          <a:p>
            <a:pPr>
              <a:buClr>
                <a:srgbClr val="C00000"/>
              </a:buClr>
              <a:buFont typeface="Wingdings" pitchFamily="2" charset="2"/>
              <a:buChar char=""/>
              <a:defRPr/>
            </a:pPr>
            <a:r>
              <a:rPr lang="en-US" b="1" dirty="0">
                <a:solidFill>
                  <a:schemeClr val="bg1"/>
                </a:solidFill>
                <a:latin typeface="Arial" pitchFamily="34" charset="0"/>
                <a:cs typeface="Arial" pitchFamily="34" charset="0"/>
              </a:rPr>
              <a:t>Hardhats can keep your hair from becoming entangled in machinery or </a:t>
            </a:r>
            <a:r>
              <a:rPr lang="en-US" b="1" dirty="0" smtClean="0">
                <a:solidFill>
                  <a:schemeClr val="bg1"/>
                </a:solidFill>
                <a:latin typeface="Arial" pitchFamily="34" charset="0"/>
                <a:cs typeface="Arial" pitchFamily="34" charset="0"/>
              </a:rPr>
              <a:t>equipment</a:t>
            </a:r>
            <a:endParaRPr lang="en-US" b="1" dirty="0">
              <a:solidFill>
                <a:schemeClr val="bg1"/>
              </a:solidFill>
              <a:latin typeface="Arial" pitchFamily="34" charset="0"/>
              <a:cs typeface="Arial" pitchFamily="34" charset="0"/>
            </a:endParaRPr>
          </a:p>
        </p:txBody>
      </p:sp>
      <p:grpSp>
        <p:nvGrpSpPr>
          <p:cNvPr id="8" name="Group 3"/>
          <p:cNvGrpSpPr>
            <a:grpSpLocks/>
          </p:cNvGrpSpPr>
          <p:nvPr/>
        </p:nvGrpSpPr>
        <p:grpSpPr bwMode="auto">
          <a:xfrm>
            <a:off x="6090978" y="3581400"/>
            <a:ext cx="2590800" cy="2514605"/>
            <a:chOff x="107751804" y="107767207"/>
            <a:chExt cx="3880114" cy="4611076"/>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709256">
              <a:off x="107751804" y="107767207"/>
              <a:ext cx="3538449" cy="3669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 Box 5"/>
            <p:cNvSpPr txBox="1">
              <a:spLocks noChangeArrowheads="1"/>
            </p:cNvSpPr>
            <p:nvPr/>
          </p:nvSpPr>
          <p:spPr bwMode="auto">
            <a:xfrm>
              <a:off x="107751804" y="111641528"/>
              <a:ext cx="3880114" cy="736755"/>
            </a:xfrm>
            <a:prstGeom prst="rect">
              <a:avLst/>
            </a:prstGeom>
            <a:solidFill>
              <a:srgbClr val="000000"/>
            </a:solidFill>
            <a:ln w="381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64008" tIns="36576" rIns="64008"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orbel" pitchFamily="34" charset="0"/>
                  <a:cs typeface="Arial" pitchFamily="34" charset="0"/>
                </a:rPr>
                <a:t>Damaged Hardhat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050" name="Picture 2" descr="\\PRDECHOME13\13\135\135028\Desktop\Pics\PPE\Polar-bear w white hardhat.jpg"/>
          <p:cNvPicPr>
            <a:picLocks noChangeAspect="1" noChangeArrowheads="1"/>
          </p:cNvPicPr>
          <p:nvPr/>
        </p:nvPicPr>
        <p:blipFill rotWithShape="1">
          <a:blip r:embed="rId4">
            <a:extLst>
              <a:ext uri="{28A0092B-C50C-407E-A947-70E740481C1C}">
                <a14:useLocalDpi xmlns:a14="http://schemas.microsoft.com/office/drawing/2010/main" val="0"/>
              </a:ext>
            </a:extLst>
          </a:blip>
          <a:srcRect l="20547" r="20301"/>
          <a:stretch/>
        </p:blipFill>
        <p:spPr bwMode="auto">
          <a:xfrm>
            <a:off x="5225636" y="228601"/>
            <a:ext cx="3687905" cy="274320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29927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762000"/>
          </a:xfrm>
        </p:spPr>
        <p:txBody>
          <a:bodyPr>
            <a:normAutofit/>
          </a:bodyPr>
          <a:lstStyle/>
          <a:p>
            <a:pPr algn="ctr"/>
            <a:r>
              <a:rPr lang="en-US" sz="4400" b="1" dirty="0" smtClean="0">
                <a:solidFill>
                  <a:schemeClr val="bg1"/>
                </a:solidFill>
                <a:latin typeface="Arial Black" pitchFamily="34" charset="0"/>
              </a:rPr>
              <a:t>Hardhats</a:t>
            </a:r>
            <a:endParaRPr lang="en-US" sz="4400" b="1" dirty="0">
              <a:solidFill>
                <a:schemeClr val="bg1"/>
              </a:solidFill>
              <a:latin typeface="Arial Black" pitchFamily="34" charset="0"/>
            </a:endParaRPr>
          </a:p>
        </p:txBody>
      </p:sp>
      <p:sp>
        <p:nvSpPr>
          <p:cNvPr id="3" name="Content Placeholder 2"/>
          <p:cNvSpPr>
            <a:spLocks noGrp="1"/>
          </p:cNvSpPr>
          <p:nvPr>
            <p:ph idx="1"/>
          </p:nvPr>
        </p:nvSpPr>
        <p:spPr>
          <a:xfrm>
            <a:off x="457200" y="1219200"/>
            <a:ext cx="8305800" cy="5486400"/>
          </a:xfrm>
        </p:spPr>
        <p:txBody>
          <a:bodyPr>
            <a:normAutofit fontScale="92500" lnSpcReduction="10000"/>
          </a:bodyPr>
          <a:lstStyle/>
          <a:p>
            <a:pPr>
              <a:lnSpc>
                <a:spcPct val="80000"/>
              </a:lnSpc>
              <a:buNone/>
              <a:defRPr/>
            </a:pPr>
            <a:r>
              <a:rPr lang="en-US" sz="3000" b="1" dirty="0">
                <a:solidFill>
                  <a:schemeClr val="bg1"/>
                </a:solidFill>
                <a:latin typeface="Arial" pitchFamily="34" charset="0"/>
                <a:cs typeface="Arial" pitchFamily="34" charset="0"/>
              </a:rPr>
              <a:t>What is the suspension in a hardhat for? </a:t>
            </a:r>
            <a:endParaRPr lang="en-US" sz="3000" b="1" dirty="0" smtClean="0">
              <a:solidFill>
                <a:schemeClr val="bg1"/>
              </a:solidFill>
              <a:latin typeface="Arial" pitchFamily="34" charset="0"/>
              <a:cs typeface="Arial" pitchFamily="34" charset="0"/>
            </a:endParaRPr>
          </a:p>
          <a:p>
            <a:pPr>
              <a:lnSpc>
                <a:spcPct val="80000"/>
              </a:lnSpc>
              <a:buNone/>
              <a:defRPr/>
            </a:pPr>
            <a:r>
              <a:rPr lang="en-US" sz="3000" b="1" dirty="0" smtClean="0">
                <a:solidFill>
                  <a:schemeClr val="bg1"/>
                </a:solidFill>
                <a:latin typeface="Arial" pitchFamily="34" charset="0"/>
                <a:cs typeface="Arial" pitchFamily="34" charset="0"/>
              </a:rPr>
              <a:t>How should </a:t>
            </a:r>
            <a:r>
              <a:rPr lang="en-US" sz="3000" b="1" dirty="0">
                <a:solidFill>
                  <a:schemeClr val="bg1"/>
                </a:solidFill>
                <a:latin typeface="Arial" pitchFamily="34" charset="0"/>
                <a:cs typeface="Arial" pitchFamily="34" charset="0"/>
              </a:rPr>
              <a:t>you adjust it? </a:t>
            </a:r>
          </a:p>
          <a:p>
            <a:pPr>
              <a:lnSpc>
                <a:spcPct val="80000"/>
              </a:lnSpc>
              <a:buClr>
                <a:srgbClr val="C00000"/>
              </a:buClr>
              <a:buFont typeface="Wingdings" pitchFamily="2" charset="2"/>
              <a:buChar char="q"/>
              <a:defRPr/>
            </a:pPr>
            <a:r>
              <a:rPr lang="en-US" sz="2200" dirty="0">
                <a:solidFill>
                  <a:schemeClr val="bg1"/>
                </a:solidFill>
                <a:latin typeface="Arial" pitchFamily="34" charset="0"/>
                <a:cs typeface="Arial" pitchFamily="34" charset="0"/>
              </a:rPr>
              <a:t>A: The suspension keeps a cushion of air between the outer shell and your head. </a:t>
            </a:r>
          </a:p>
          <a:p>
            <a:pPr>
              <a:lnSpc>
                <a:spcPct val="80000"/>
              </a:lnSpc>
              <a:buClr>
                <a:srgbClr val="C00000"/>
              </a:buClr>
              <a:buFont typeface="Wingdings" pitchFamily="2" charset="2"/>
              <a:buChar char="q"/>
              <a:defRPr/>
            </a:pPr>
            <a:r>
              <a:rPr lang="en-US" sz="2200" dirty="0">
                <a:solidFill>
                  <a:schemeClr val="bg1"/>
                </a:solidFill>
                <a:latin typeface="Arial" pitchFamily="34" charset="0"/>
                <a:cs typeface="Arial" pitchFamily="34" charset="0"/>
              </a:rPr>
              <a:t>The cushion of air is important protection. Don't interfere with it. Never carry anything (like tools or cigarettes) inside your hardhat while you're wearing it. </a:t>
            </a:r>
          </a:p>
          <a:p>
            <a:pPr>
              <a:lnSpc>
                <a:spcPct val="80000"/>
              </a:lnSpc>
              <a:buClr>
                <a:srgbClr val="C00000"/>
              </a:buClr>
              <a:buFont typeface="Wingdings" pitchFamily="2" charset="2"/>
              <a:buChar char="q"/>
              <a:defRPr/>
            </a:pPr>
            <a:r>
              <a:rPr lang="en-US" sz="2200" dirty="0">
                <a:solidFill>
                  <a:schemeClr val="bg1"/>
                </a:solidFill>
                <a:latin typeface="Arial" pitchFamily="34" charset="0"/>
                <a:cs typeface="Arial" pitchFamily="34" charset="0"/>
              </a:rPr>
              <a:t>Adjust the suspension so there's 1¼ inches between the top of your head and the shell. (If the manufacturer's directions are different, follow those.) </a:t>
            </a:r>
          </a:p>
          <a:p>
            <a:pPr>
              <a:lnSpc>
                <a:spcPct val="80000"/>
              </a:lnSpc>
              <a:buNone/>
              <a:defRPr/>
            </a:pPr>
            <a:endParaRPr lang="en-US" sz="600" dirty="0">
              <a:solidFill>
                <a:schemeClr val="bg1"/>
              </a:solidFill>
              <a:latin typeface="Arial" pitchFamily="34" charset="0"/>
              <a:cs typeface="Arial" pitchFamily="34" charset="0"/>
            </a:endParaRPr>
          </a:p>
          <a:p>
            <a:pPr>
              <a:lnSpc>
                <a:spcPct val="80000"/>
              </a:lnSpc>
              <a:buNone/>
              <a:defRPr/>
            </a:pPr>
            <a:r>
              <a:rPr lang="en-US" sz="3000" b="1" dirty="0">
                <a:solidFill>
                  <a:schemeClr val="bg1"/>
                </a:solidFill>
                <a:latin typeface="Arial" pitchFamily="34" charset="0"/>
                <a:cs typeface="Arial" pitchFamily="34" charset="0"/>
              </a:rPr>
              <a:t>How often should you inspect a hardhat? </a:t>
            </a:r>
            <a:endParaRPr lang="en-US" sz="3000" b="1" dirty="0" smtClean="0">
              <a:solidFill>
                <a:schemeClr val="bg1"/>
              </a:solidFill>
              <a:latin typeface="Arial" pitchFamily="34" charset="0"/>
              <a:cs typeface="Arial" pitchFamily="34" charset="0"/>
            </a:endParaRPr>
          </a:p>
          <a:p>
            <a:pPr>
              <a:lnSpc>
                <a:spcPct val="80000"/>
              </a:lnSpc>
              <a:buNone/>
              <a:defRPr/>
            </a:pPr>
            <a:r>
              <a:rPr lang="en-US" sz="3000" b="1" dirty="0" smtClean="0">
                <a:solidFill>
                  <a:schemeClr val="bg1"/>
                </a:solidFill>
                <a:latin typeface="Arial" pitchFamily="34" charset="0"/>
                <a:cs typeface="Arial" pitchFamily="34" charset="0"/>
              </a:rPr>
              <a:t>When </a:t>
            </a:r>
            <a:r>
              <a:rPr lang="en-US" sz="3000" b="1" dirty="0">
                <a:solidFill>
                  <a:schemeClr val="bg1"/>
                </a:solidFill>
                <a:latin typeface="Arial" pitchFamily="34" charset="0"/>
                <a:cs typeface="Arial" pitchFamily="34" charset="0"/>
              </a:rPr>
              <a:t>should you replace it?</a:t>
            </a:r>
          </a:p>
          <a:p>
            <a:pPr>
              <a:lnSpc>
                <a:spcPct val="80000"/>
              </a:lnSpc>
              <a:buClr>
                <a:srgbClr val="C00000"/>
              </a:buClr>
              <a:buFont typeface="Wingdings" pitchFamily="2" charset="2"/>
              <a:buChar char="q"/>
              <a:defRPr/>
            </a:pPr>
            <a:r>
              <a:rPr lang="en-US" sz="2200" dirty="0">
                <a:solidFill>
                  <a:schemeClr val="bg1"/>
                </a:solidFill>
                <a:latin typeface="Arial" pitchFamily="34" charset="0"/>
                <a:cs typeface="Arial" pitchFamily="34" charset="0"/>
              </a:rPr>
              <a:t>Inspect the entire hardhat every day. Replace it immediately if you see damage to the shell, liner, or suspension. </a:t>
            </a:r>
          </a:p>
          <a:p>
            <a:pPr>
              <a:lnSpc>
                <a:spcPct val="80000"/>
              </a:lnSpc>
              <a:buClr>
                <a:srgbClr val="C00000"/>
              </a:buClr>
              <a:buFont typeface="Wingdings" pitchFamily="2" charset="2"/>
              <a:buChar char="q"/>
              <a:defRPr/>
            </a:pPr>
            <a:r>
              <a:rPr lang="en-US" sz="2200" dirty="0">
                <a:solidFill>
                  <a:schemeClr val="bg1"/>
                </a:solidFill>
                <a:latin typeface="Arial" pitchFamily="34" charset="0"/>
                <a:cs typeface="Arial" pitchFamily="34" charset="0"/>
              </a:rPr>
              <a:t>Don't decorate the hardhat. You may not be able to see damage if it has been painted or covered with stickers. </a:t>
            </a:r>
          </a:p>
          <a:p>
            <a:pPr>
              <a:lnSpc>
                <a:spcPct val="80000"/>
              </a:lnSpc>
              <a:buClr>
                <a:srgbClr val="C00000"/>
              </a:buClr>
              <a:buFont typeface="Wingdings" pitchFamily="2" charset="2"/>
              <a:buChar char="q"/>
              <a:defRPr/>
            </a:pPr>
            <a:r>
              <a:rPr lang="en-US" sz="2200" dirty="0">
                <a:solidFill>
                  <a:schemeClr val="bg1"/>
                </a:solidFill>
                <a:latin typeface="Arial" pitchFamily="34" charset="0"/>
                <a:cs typeface="Arial" pitchFamily="34" charset="0"/>
              </a:rPr>
              <a:t>Replace the hardhat if there has been a significant impact, even if you can't see any damage. The impact may have weakened it. </a:t>
            </a:r>
          </a:p>
          <a:p>
            <a:pPr>
              <a:lnSpc>
                <a:spcPct val="80000"/>
              </a:lnSpc>
              <a:buClr>
                <a:srgbClr val="C00000"/>
              </a:buClr>
              <a:buFont typeface="Wingdings" pitchFamily="2" charset="2"/>
              <a:buChar char="q"/>
              <a:defRPr/>
            </a:pPr>
            <a:r>
              <a:rPr lang="en-US" sz="2200" dirty="0">
                <a:solidFill>
                  <a:schemeClr val="bg1"/>
                </a:solidFill>
                <a:latin typeface="Arial" pitchFamily="34" charset="0"/>
                <a:cs typeface="Arial" pitchFamily="34" charset="0"/>
              </a:rPr>
              <a:t>Change the suspension in a hardhat for each new user. </a:t>
            </a:r>
          </a:p>
        </p:txBody>
      </p:sp>
    </p:spTree>
    <p:extLst>
      <p:ext uri="{BB962C8B-B14F-4D97-AF65-F5344CB8AC3E}">
        <p14:creationId xmlns:p14="http://schemas.microsoft.com/office/powerpoint/2010/main" val="199821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191000" cy="838200"/>
          </a:xfrm>
        </p:spPr>
        <p:txBody>
          <a:bodyPr>
            <a:normAutofit/>
          </a:bodyPr>
          <a:lstStyle/>
          <a:p>
            <a:pPr algn="ctr"/>
            <a:r>
              <a:rPr lang="en-US" sz="4400" dirty="0" smtClean="0">
                <a:solidFill>
                  <a:schemeClr val="bg1"/>
                </a:solidFill>
                <a:latin typeface="Arial Black" pitchFamily="34" charset="0"/>
                <a:cs typeface="Arial" pitchFamily="34" charset="0"/>
              </a:rPr>
              <a:t>Hardhats</a:t>
            </a:r>
            <a:endParaRPr lang="en-US" sz="4400" dirty="0">
              <a:solidFill>
                <a:schemeClr val="bg1"/>
              </a:solidFill>
              <a:latin typeface="Arial Black" pitchFamily="34" charset="0"/>
              <a:cs typeface="Arial" pitchFamily="34" charset="0"/>
            </a:endParaRPr>
          </a:p>
        </p:txBody>
      </p:sp>
      <p:sp>
        <p:nvSpPr>
          <p:cNvPr id="4" name="TextBox 6"/>
          <p:cNvSpPr txBox="1">
            <a:spLocks noChangeArrowheads="1"/>
          </p:cNvSpPr>
          <p:nvPr/>
        </p:nvSpPr>
        <p:spPr bwMode="auto">
          <a:xfrm>
            <a:off x="3505200" y="2667000"/>
            <a:ext cx="2362623" cy="2531566"/>
          </a:xfrm>
          <a:prstGeom prst="round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dirty="0" smtClean="0">
                <a:solidFill>
                  <a:schemeClr val="bg1"/>
                </a:solidFill>
              </a:rPr>
              <a:t>Inspect exterior &amp; interior </a:t>
            </a:r>
            <a:r>
              <a:rPr lang="en-US" b="1" dirty="0">
                <a:solidFill>
                  <a:schemeClr val="bg1"/>
                </a:solidFill>
              </a:rPr>
              <a:t>including the webbing &amp; exterior</a:t>
            </a:r>
          </a:p>
        </p:txBody>
      </p:sp>
      <p:pic>
        <p:nvPicPr>
          <p:cNvPr id="5" name="Picture 4" descr="\\PRDECHOME13\13\135\135028\Desktop\Pics\PPE\inspect webbing.jpg"/>
          <p:cNvPicPr>
            <a:picLocks noChangeAspect="1" noChangeArrowheads="1"/>
          </p:cNvPicPr>
          <p:nvPr/>
        </p:nvPicPr>
        <p:blipFill>
          <a:blip r:embed="rId3"/>
          <a:srcRect/>
          <a:stretch>
            <a:fillRect/>
          </a:stretch>
        </p:blipFill>
        <p:spPr bwMode="auto">
          <a:xfrm>
            <a:off x="457200" y="1295400"/>
            <a:ext cx="2612060" cy="2209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76791" y="4222595"/>
            <a:ext cx="2629216" cy="2232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6"/>
          <p:cNvGrpSpPr>
            <a:grpSpLocks/>
          </p:cNvGrpSpPr>
          <p:nvPr/>
        </p:nvGrpSpPr>
        <p:grpSpPr bwMode="auto">
          <a:xfrm>
            <a:off x="6019800" y="1216945"/>
            <a:ext cx="2743199" cy="2442539"/>
            <a:chOff x="109207264" y="107137147"/>
            <a:chExt cx="2016105" cy="2070685"/>
          </a:xfrm>
        </p:grpSpPr>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9207264" y="107137147"/>
              <a:ext cx="2016104" cy="1632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8"/>
            <p:cNvSpPr txBox="1">
              <a:spLocks noChangeArrowheads="1"/>
            </p:cNvSpPr>
            <p:nvPr/>
          </p:nvSpPr>
          <p:spPr bwMode="auto">
            <a:xfrm>
              <a:off x="109207264" y="108821830"/>
              <a:ext cx="2016105" cy="386002"/>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64008" tIns="36576" rIns="64008"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ts val="600"/>
                </a:spcAft>
              </a:pPr>
              <a:r>
                <a:rPr lang="en-US" sz="2000" b="1" dirty="0" smtClean="0">
                  <a:solidFill>
                    <a:srgbClr val="FFFFFF"/>
                  </a:solidFill>
                  <a:latin typeface="Corbel" pitchFamily="34" charset="0"/>
                </a:rPr>
                <a:t>See the damage?</a:t>
              </a:r>
              <a:endParaRPr lang="en-US" sz="2000" dirty="0"/>
            </a:p>
          </p:txBody>
        </p:sp>
      </p:gr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1154" y="4230029"/>
            <a:ext cx="2978150" cy="2224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99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986</TotalTime>
  <Words>3161</Words>
  <Application>Microsoft Office PowerPoint</Application>
  <PresentationFormat>On-screen Show (4:3)</PresentationFormat>
  <Paragraphs>263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Thatch</vt:lpstr>
      <vt:lpstr>Personal Protective Equipment (PPE)</vt:lpstr>
      <vt:lpstr>Did You Know</vt:lpstr>
      <vt:lpstr>Importance of PPE?</vt:lpstr>
      <vt:lpstr>Cal-OSHA Requirements</vt:lpstr>
      <vt:lpstr>PPE &amp; EMPLOYEE CONTRACT LANGUAGE</vt:lpstr>
      <vt:lpstr>Common excuses for  not wearing PPE</vt:lpstr>
      <vt:lpstr>Don’t Forget about the Hardhat</vt:lpstr>
      <vt:lpstr>Hardhats</vt:lpstr>
      <vt:lpstr>Hardhats</vt:lpstr>
      <vt:lpstr>Processes That May Require Head Protection</vt:lpstr>
      <vt:lpstr>Eye Protection</vt:lpstr>
      <vt:lpstr>Eye Protection</vt:lpstr>
      <vt:lpstr>Processes That May Require Eye Protection</vt:lpstr>
      <vt:lpstr>Processes That May Require Face Protection</vt:lpstr>
      <vt:lpstr>Hand Protection</vt:lpstr>
      <vt:lpstr>Processes That May Require Hand Protection</vt:lpstr>
      <vt:lpstr>Hearing protection &amp; training</vt:lpstr>
      <vt:lpstr>Hearing Protectors</vt:lpstr>
      <vt:lpstr>Processes That May Require Hearing Protection</vt:lpstr>
      <vt:lpstr>Other ppe you may need</vt:lpstr>
      <vt:lpstr>Determining if you need other types of PPE</vt:lpstr>
      <vt:lpstr>Cleaning and Maintenance</vt:lpstr>
      <vt:lpstr>Cleaning and Maintenance</vt:lpstr>
      <vt:lpstr>Hazards in the Workplace</vt:lpstr>
      <vt:lpstr>Other Considerations</vt:lpstr>
      <vt:lpstr>Where to get more information</vt:lpstr>
    </vt:vector>
  </TitlesOfParts>
  <Company>San Diego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 (PPE)</dc:title>
  <dc:creator>Sherman Lori</dc:creator>
  <cp:lastModifiedBy>Sherman Lori</cp:lastModifiedBy>
  <cp:revision>81</cp:revision>
  <cp:lastPrinted>2014-01-23T17:40:58Z</cp:lastPrinted>
  <dcterms:created xsi:type="dcterms:W3CDTF">2013-02-14T16:30:11Z</dcterms:created>
  <dcterms:modified xsi:type="dcterms:W3CDTF">2015-03-03T14:36:18Z</dcterms:modified>
</cp:coreProperties>
</file>